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4"/>
  </p:notesMasterIdLst>
  <p:sldIdLst>
    <p:sldId id="256" r:id="rId2"/>
    <p:sldId id="257" r:id="rId3"/>
    <p:sldId id="289" r:id="rId4"/>
    <p:sldId id="261" r:id="rId5"/>
    <p:sldId id="280" r:id="rId6"/>
    <p:sldId id="262" r:id="rId7"/>
    <p:sldId id="279" r:id="rId8"/>
    <p:sldId id="288" r:id="rId9"/>
    <p:sldId id="265" r:id="rId10"/>
    <p:sldId id="258" r:id="rId11"/>
    <p:sldId id="281" r:id="rId12"/>
    <p:sldId id="282" r:id="rId13"/>
    <p:sldId id="283" r:id="rId14"/>
    <p:sldId id="284" r:id="rId15"/>
    <p:sldId id="285" r:id="rId16"/>
    <p:sldId id="293" r:id="rId17"/>
    <p:sldId id="292" r:id="rId18"/>
    <p:sldId id="294" r:id="rId19"/>
    <p:sldId id="295" r:id="rId20"/>
    <p:sldId id="297" r:id="rId21"/>
    <p:sldId id="296" r:id="rId22"/>
    <p:sldId id="298" r:id="rId23"/>
    <p:sldId id="299" r:id="rId24"/>
    <p:sldId id="300" r:id="rId25"/>
    <p:sldId id="301" r:id="rId26"/>
    <p:sldId id="264" r:id="rId27"/>
    <p:sldId id="267" r:id="rId28"/>
    <p:sldId id="278" r:id="rId29"/>
    <p:sldId id="269" r:id="rId30"/>
    <p:sldId id="270" r:id="rId31"/>
    <p:sldId id="287" r:id="rId32"/>
    <p:sldId id="26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69" autoAdjust="0"/>
    <p:restoredTop sz="86434" autoAdjust="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FEC81-A7CC-4E51-95EF-AA058E5EBDF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AF87E38-1AAF-414D-AE09-6C2AB3248B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Virtual labs and remote labs to the rescue?…</a:t>
          </a:r>
        </a:p>
      </dgm:t>
    </dgm:pt>
    <dgm:pt modelId="{81D286B4-D050-4F3A-B01C-75BEBAC19F61}" type="parTrans" cxnId="{E2C6D3BD-C053-4FA7-B8B9-3753AF6070D0}">
      <dgm:prSet/>
      <dgm:spPr/>
      <dgm:t>
        <a:bodyPr/>
        <a:lstStyle/>
        <a:p>
          <a:endParaRPr lang="en-US"/>
        </a:p>
      </dgm:t>
    </dgm:pt>
    <dgm:pt modelId="{0016280B-0CDE-41BF-871D-B39FF5E17056}" type="sibTrans" cxnId="{E2C6D3BD-C053-4FA7-B8B9-3753AF6070D0}">
      <dgm:prSet/>
      <dgm:spPr/>
      <dgm:t>
        <a:bodyPr/>
        <a:lstStyle/>
        <a:p>
          <a:endParaRPr lang="en-US"/>
        </a:p>
      </dgm:t>
    </dgm:pt>
    <dgm:pt modelId="{668752DF-F3DC-4D25-A788-B5E618CA7D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Virtual labs: simulation labs. Usually computer simulation of important aspects of the lab.</a:t>
          </a:r>
        </a:p>
      </dgm:t>
    </dgm:pt>
    <dgm:pt modelId="{20C0C6F5-B0CE-446B-9C49-B3422CDDE302}" type="parTrans" cxnId="{684064DD-618A-4FB6-8CF8-AA0FB3F6AF39}">
      <dgm:prSet/>
      <dgm:spPr/>
      <dgm:t>
        <a:bodyPr/>
        <a:lstStyle/>
        <a:p>
          <a:endParaRPr lang="en-US"/>
        </a:p>
      </dgm:t>
    </dgm:pt>
    <dgm:pt modelId="{7D5C301A-AA50-4CF2-BB35-27298BC39282}" type="sibTrans" cxnId="{684064DD-618A-4FB6-8CF8-AA0FB3F6AF39}">
      <dgm:prSet/>
      <dgm:spPr/>
      <dgm:t>
        <a:bodyPr/>
        <a:lstStyle/>
        <a:p>
          <a:endParaRPr lang="en-US"/>
        </a:p>
      </dgm:t>
    </dgm:pt>
    <dgm:pt modelId="{2A89C163-8B27-4F04-80BD-B6653A7A6B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Remote labs: expensive equipments can be manipulated remotely; enables sharing of such resources.</a:t>
          </a:r>
        </a:p>
      </dgm:t>
    </dgm:pt>
    <dgm:pt modelId="{6AB19946-A59B-491B-95A0-C3253F870632}" type="parTrans" cxnId="{E14DEC30-80AE-4731-8BC8-855B0C0A6BB3}">
      <dgm:prSet/>
      <dgm:spPr/>
      <dgm:t>
        <a:bodyPr/>
        <a:lstStyle/>
        <a:p>
          <a:endParaRPr lang="en-US"/>
        </a:p>
      </dgm:t>
    </dgm:pt>
    <dgm:pt modelId="{F4E663F3-EC68-4156-BA40-9C2DB6CB2029}" type="sibTrans" cxnId="{E14DEC30-80AE-4731-8BC8-855B0C0A6BB3}">
      <dgm:prSet/>
      <dgm:spPr/>
      <dgm:t>
        <a:bodyPr/>
        <a:lstStyle/>
        <a:p>
          <a:endParaRPr lang="en-US"/>
        </a:p>
      </dgm:t>
    </dgm:pt>
    <dgm:pt modelId="{83DA3D8F-A63C-4B81-BF52-F059E76FB9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One of the recommendations in the NEP 2020</a:t>
          </a:r>
        </a:p>
      </dgm:t>
    </dgm:pt>
    <dgm:pt modelId="{85D1925A-8C1E-4CD8-A468-53B0534C99EC}" type="parTrans" cxnId="{97605609-5BF8-4B90-AFC2-1BFB08F3C222}">
      <dgm:prSet/>
      <dgm:spPr/>
      <dgm:t>
        <a:bodyPr/>
        <a:lstStyle/>
        <a:p>
          <a:endParaRPr lang="en-US"/>
        </a:p>
      </dgm:t>
    </dgm:pt>
    <dgm:pt modelId="{5CEB4C3A-E997-443C-8822-96617E60A8FE}" type="sibTrans" cxnId="{97605609-5BF8-4B90-AFC2-1BFB08F3C222}">
      <dgm:prSet/>
      <dgm:spPr/>
      <dgm:t>
        <a:bodyPr/>
        <a:lstStyle/>
        <a:p>
          <a:endParaRPr lang="en-US"/>
        </a:p>
      </dgm:t>
    </dgm:pt>
    <dgm:pt modelId="{A893FAB1-151A-4887-AC55-A3A94351D596}" type="pres">
      <dgm:prSet presAssocID="{EF9FEC81-A7CC-4E51-95EF-AA058E5EBDF0}" presName="root" presStyleCnt="0">
        <dgm:presLayoutVars>
          <dgm:dir/>
          <dgm:resizeHandles val="exact"/>
        </dgm:presLayoutVars>
      </dgm:prSet>
      <dgm:spPr/>
    </dgm:pt>
    <dgm:pt modelId="{9C86E43B-CD4D-49C7-8287-5D186C30CFFE}" type="pres">
      <dgm:prSet presAssocID="{AAF87E38-1AAF-414D-AE09-6C2AB3248B8D}" presName="compNode" presStyleCnt="0"/>
      <dgm:spPr/>
    </dgm:pt>
    <dgm:pt modelId="{E2760AE5-1C14-444B-8187-A414B9A19789}" type="pres">
      <dgm:prSet presAssocID="{AAF87E38-1AAF-414D-AE09-6C2AB3248B8D}" presName="bgRect" presStyleLbl="bgShp" presStyleIdx="0" presStyleCnt="3"/>
      <dgm:spPr/>
    </dgm:pt>
    <dgm:pt modelId="{F7B44EBB-9D5F-4767-BBEA-574B4787C457}" type="pres">
      <dgm:prSet presAssocID="{AAF87E38-1AAF-414D-AE09-6C2AB3248B8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D8DE2F9F-CA0F-4525-B113-AA31026ACCEF}" type="pres">
      <dgm:prSet presAssocID="{AAF87E38-1AAF-414D-AE09-6C2AB3248B8D}" presName="spaceRect" presStyleCnt="0"/>
      <dgm:spPr/>
    </dgm:pt>
    <dgm:pt modelId="{558DC44A-F058-4DA9-9CB7-D367A757EEFA}" type="pres">
      <dgm:prSet presAssocID="{AAF87E38-1AAF-414D-AE09-6C2AB3248B8D}" presName="parTx" presStyleLbl="revTx" presStyleIdx="0" presStyleCnt="4">
        <dgm:presLayoutVars>
          <dgm:chMax val="0"/>
          <dgm:chPref val="0"/>
        </dgm:presLayoutVars>
      </dgm:prSet>
      <dgm:spPr/>
    </dgm:pt>
    <dgm:pt modelId="{8E7BCAD2-3D42-442F-9876-89E89E494092}" type="pres">
      <dgm:prSet presAssocID="{0016280B-0CDE-41BF-871D-B39FF5E17056}" presName="sibTrans" presStyleCnt="0"/>
      <dgm:spPr/>
    </dgm:pt>
    <dgm:pt modelId="{2FD1595F-5229-4968-A0E4-919957BF9836}" type="pres">
      <dgm:prSet presAssocID="{668752DF-F3DC-4D25-A788-B5E618CA7D13}" presName="compNode" presStyleCnt="0"/>
      <dgm:spPr/>
    </dgm:pt>
    <dgm:pt modelId="{755C83BE-E215-479F-95BF-4E3B067B574C}" type="pres">
      <dgm:prSet presAssocID="{668752DF-F3DC-4D25-A788-B5E618CA7D13}" presName="bgRect" presStyleLbl="bgShp" presStyleIdx="1" presStyleCnt="3"/>
      <dgm:spPr/>
    </dgm:pt>
    <dgm:pt modelId="{6164A3B6-D99B-43B7-BB84-B9B73DA51493}" type="pres">
      <dgm:prSet presAssocID="{668752DF-F3DC-4D25-A788-B5E618CA7D1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C99EBB47-A646-474D-B390-E1BA2321B7D8}" type="pres">
      <dgm:prSet presAssocID="{668752DF-F3DC-4D25-A788-B5E618CA7D13}" presName="spaceRect" presStyleCnt="0"/>
      <dgm:spPr/>
    </dgm:pt>
    <dgm:pt modelId="{961D8626-3F62-49EB-B9F5-72C37F457FC3}" type="pres">
      <dgm:prSet presAssocID="{668752DF-F3DC-4D25-A788-B5E618CA7D13}" presName="parTx" presStyleLbl="revTx" presStyleIdx="1" presStyleCnt="4">
        <dgm:presLayoutVars>
          <dgm:chMax val="0"/>
          <dgm:chPref val="0"/>
        </dgm:presLayoutVars>
      </dgm:prSet>
      <dgm:spPr/>
    </dgm:pt>
    <dgm:pt modelId="{2BB6441A-22C8-44A7-AB49-4BE0E9D2A983}" type="pres">
      <dgm:prSet presAssocID="{668752DF-F3DC-4D25-A788-B5E618CA7D13}" presName="desTx" presStyleLbl="revTx" presStyleIdx="2" presStyleCnt="4" custScaleY="59023">
        <dgm:presLayoutVars/>
      </dgm:prSet>
      <dgm:spPr/>
    </dgm:pt>
    <dgm:pt modelId="{3EF957C6-0494-4703-96E4-099062D28170}" type="pres">
      <dgm:prSet presAssocID="{7D5C301A-AA50-4CF2-BB35-27298BC39282}" presName="sibTrans" presStyleCnt="0"/>
      <dgm:spPr/>
    </dgm:pt>
    <dgm:pt modelId="{6DDFA6B9-2E9A-43C3-B0C2-9D7B4E997F4F}" type="pres">
      <dgm:prSet presAssocID="{2A89C163-8B27-4F04-80BD-B6653A7A6BE7}" presName="compNode" presStyleCnt="0"/>
      <dgm:spPr/>
    </dgm:pt>
    <dgm:pt modelId="{D123EAAA-6904-4331-A226-A7C033C6B56F}" type="pres">
      <dgm:prSet presAssocID="{2A89C163-8B27-4F04-80BD-B6653A7A6BE7}" presName="bgRect" presStyleLbl="bgShp" presStyleIdx="2" presStyleCnt="3"/>
      <dgm:spPr/>
    </dgm:pt>
    <dgm:pt modelId="{F551D5E3-7832-4AA3-9876-D2F491356FF3}" type="pres">
      <dgm:prSet presAssocID="{2A89C163-8B27-4F04-80BD-B6653A7A6B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cam"/>
        </a:ext>
      </dgm:extLst>
    </dgm:pt>
    <dgm:pt modelId="{6E4234EF-2F70-427F-81FA-72D4ABECB7E6}" type="pres">
      <dgm:prSet presAssocID="{2A89C163-8B27-4F04-80BD-B6653A7A6BE7}" presName="spaceRect" presStyleCnt="0"/>
      <dgm:spPr/>
    </dgm:pt>
    <dgm:pt modelId="{F83FA101-533D-4E7D-BE0D-B35F10E684DC}" type="pres">
      <dgm:prSet presAssocID="{2A89C163-8B27-4F04-80BD-B6653A7A6BE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7605609-5BF8-4B90-AFC2-1BFB08F3C222}" srcId="{668752DF-F3DC-4D25-A788-B5E618CA7D13}" destId="{83DA3D8F-A63C-4B81-BF52-F059E76FB9C4}" srcOrd="0" destOrd="0" parTransId="{85D1925A-8C1E-4CD8-A468-53B0534C99EC}" sibTransId="{5CEB4C3A-E997-443C-8822-96617E60A8FE}"/>
    <dgm:cxn modelId="{E14DEC30-80AE-4731-8BC8-855B0C0A6BB3}" srcId="{EF9FEC81-A7CC-4E51-95EF-AA058E5EBDF0}" destId="{2A89C163-8B27-4F04-80BD-B6653A7A6BE7}" srcOrd="2" destOrd="0" parTransId="{6AB19946-A59B-491B-95A0-C3253F870632}" sibTransId="{F4E663F3-EC68-4156-BA40-9C2DB6CB2029}"/>
    <dgm:cxn modelId="{8AE2C93D-F057-40F7-B154-7D10A7268E31}" type="presOf" srcId="{83DA3D8F-A63C-4B81-BF52-F059E76FB9C4}" destId="{2BB6441A-22C8-44A7-AB49-4BE0E9D2A983}" srcOrd="0" destOrd="0" presId="urn:microsoft.com/office/officeart/2018/2/layout/IconVerticalSolidList"/>
    <dgm:cxn modelId="{329B377B-BA01-460F-A620-BDEA06296C9C}" type="presOf" srcId="{668752DF-F3DC-4D25-A788-B5E618CA7D13}" destId="{961D8626-3F62-49EB-B9F5-72C37F457FC3}" srcOrd="0" destOrd="0" presId="urn:microsoft.com/office/officeart/2018/2/layout/IconVerticalSolidList"/>
    <dgm:cxn modelId="{F881A48F-3B90-4D27-9A23-310B02C0654A}" type="presOf" srcId="{AAF87E38-1AAF-414D-AE09-6C2AB3248B8D}" destId="{558DC44A-F058-4DA9-9CB7-D367A757EEFA}" srcOrd="0" destOrd="0" presId="urn:microsoft.com/office/officeart/2018/2/layout/IconVerticalSolidList"/>
    <dgm:cxn modelId="{83D77DBD-9509-4B69-B613-730BDAD1E9F7}" type="presOf" srcId="{2A89C163-8B27-4F04-80BD-B6653A7A6BE7}" destId="{F83FA101-533D-4E7D-BE0D-B35F10E684DC}" srcOrd="0" destOrd="0" presId="urn:microsoft.com/office/officeart/2018/2/layout/IconVerticalSolidList"/>
    <dgm:cxn modelId="{E2C6D3BD-C053-4FA7-B8B9-3753AF6070D0}" srcId="{EF9FEC81-A7CC-4E51-95EF-AA058E5EBDF0}" destId="{AAF87E38-1AAF-414D-AE09-6C2AB3248B8D}" srcOrd="0" destOrd="0" parTransId="{81D286B4-D050-4F3A-B01C-75BEBAC19F61}" sibTransId="{0016280B-0CDE-41BF-871D-B39FF5E17056}"/>
    <dgm:cxn modelId="{E327A3C6-2A55-4B4D-81FA-D7422C320CF7}" type="presOf" srcId="{EF9FEC81-A7CC-4E51-95EF-AA058E5EBDF0}" destId="{A893FAB1-151A-4887-AC55-A3A94351D596}" srcOrd="0" destOrd="0" presId="urn:microsoft.com/office/officeart/2018/2/layout/IconVerticalSolidList"/>
    <dgm:cxn modelId="{684064DD-618A-4FB6-8CF8-AA0FB3F6AF39}" srcId="{EF9FEC81-A7CC-4E51-95EF-AA058E5EBDF0}" destId="{668752DF-F3DC-4D25-A788-B5E618CA7D13}" srcOrd="1" destOrd="0" parTransId="{20C0C6F5-B0CE-446B-9C49-B3422CDDE302}" sibTransId="{7D5C301A-AA50-4CF2-BB35-27298BC39282}"/>
    <dgm:cxn modelId="{17C99F57-DD27-46E2-A4C0-DF3A7B41EB92}" type="presParOf" srcId="{A893FAB1-151A-4887-AC55-A3A94351D596}" destId="{9C86E43B-CD4D-49C7-8287-5D186C30CFFE}" srcOrd="0" destOrd="0" presId="urn:microsoft.com/office/officeart/2018/2/layout/IconVerticalSolidList"/>
    <dgm:cxn modelId="{773AFC56-F9C2-4DBF-938F-2ECF80CAEF15}" type="presParOf" srcId="{9C86E43B-CD4D-49C7-8287-5D186C30CFFE}" destId="{E2760AE5-1C14-444B-8187-A414B9A19789}" srcOrd="0" destOrd="0" presId="urn:microsoft.com/office/officeart/2018/2/layout/IconVerticalSolidList"/>
    <dgm:cxn modelId="{AB7FFC5A-479C-41C0-90CA-83A1ED12398E}" type="presParOf" srcId="{9C86E43B-CD4D-49C7-8287-5D186C30CFFE}" destId="{F7B44EBB-9D5F-4767-BBEA-574B4787C457}" srcOrd="1" destOrd="0" presId="urn:microsoft.com/office/officeart/2018/2/layout/IconVerticalSolidList"/>
    <dgm:cxn modelId="{54CA5172-EECD-4B06-A299-8A3C30451D82}" type="presParOf" srcId="{9C86E43B-CD4D-49C7-8287-5D186C30CFFE}" destId="{D8DE2F9F-CA0F-4525-B113-AA31026ACCEF}" srcOrd="2" destOrd="0" presId="urn:microsoft.com/office/officeart/2018/2/layout/IconVerticalSolidList"/>
    <dgm:cxn modelId="{F2EE3207-65C6-4A07-852C-7C6128D3515E}" type="presParOf" srcId="{9C86E43B-CD4D-49C7-8287-5D186C30CFFE}" destId="{558DC44A-F058-4DA9-9CB7-D367A757EEFA}" srcOrd="3" destOrd="0" presId="urn:microsoft.com/office/officeart/2018/2/layout/IconVerticalSolidList"/>
    <dgm:cxn modelId="{3C1CF09E-E738-4901-B2C8-DE04BE60EE21}" type="presParOf" srcId="{A893FAB1-151A-4887-AC55-A3A94351D596}" destId="{8E7BCAD2-3D42-442F-9876-89E89E494092}" srcOrd="1" destOrd="0" presId="urn:microsoft.com/office/officeart/2018/2/layout/IconVerticalSolidList"/>
    <dgm:cxn modelId="{917C7C83-8546-4212-ADB4-1620112E668E}" type="presParOf" srcId="{A893FAB1-151A-4887-AC55-A3A94351D596}" destId="{2FD1595F-5229-4968-A0E4-919957BF9836}" srcOrd="2" destOrd="0" presId="urn:microsoft.com/office/officeart/2018/2/layout/IconVerticalSolidList"/>
    <dgm:cxn modelId="{0C4A3D98-50A4-4F59-871D-AF06AED30105}" type="presParOf" srcId="{2FD1595F-5229-4968-A0E4-919957BF9836}" destId="{755C83BE-E215-479F-95BF-4E3B067B574C}" srcOrd="0" destOrd="0" presId="urn:microsoft.com/office/officeart/2018/2/layout/IconVerticalSolidList"/>
    <dgm:cxn modelId="{ABCF14F4-1642-4394-B2A9-6E25B40F54ED}" type="presParOf" srcId="{2FD1595F-5229-4968-A0E4-919957BF9836}" destId="{6164A3B6-D99B-43B7-BB84-B9B73DA51493}" srcOrd="1" destOrd="0" presId="urn:microsoft.com/office/officeart/2018/2/layout/IconVerticalSolidList"/>
    <dgm:cxn modelId="{189E6654-E144-4CED-AA7A-D0E4B91031C9}" type="presParOf" srcId="{2FD1595F-5229-4968-A0E4-919957BF9836}" destId="{C99EBB47-A646-474D-B390-E1BA2321B7D8}" srcOrd="2" destOrd="0" presId="urn:microsoft.com/office/officeart/2018/2/layout/IconVerticalSolidList"/>
    <dgm:cxn modelId="{8371EA3A-218C-4A23-8CCA-0B93C8CDF7A9}" type="presParOf" srcId="{2FD1595F-5229-4968-A0E4-919957BF9836}" destId="{961D8626-3F62-49EB-B9F5-72C37F457FC3}" srcOrd="3" destOrd="0" presId="urn:microsoft.com/office/officeart/2018/2/layout/IconVerticalSolidList"/>
    <dgm:cxn modelId="{CC88E763-491B-45A2-838B-1C063DE1A9A1}" type="presParOf" srcId="{2FD1595F-5229-4968-A0E4-919957BF9836}" destId="{2BB6441A-22C8-44A7-AB49-4BE0E9D2A983}" srcOrd="4" destOrd="0" presId="urn:microsoft.com/office/officeart/2018/2/layout/IconVerticalSolidList"/>
    <dgm:cxn modelId="{E93447DA-D254-41B4-B2CF-442CFA7DF5F3}" type="presParOf" srcId="{A893FAB1-151A-4887-AC55-A3A94351D596}" destId="{3EF957C6-0494-4703-96E4-099062D28170}" srcOrd="3" destOrd="0" presId="urn:microsoft.com/office/officeart/2018/2/layout/IconVerticalSolidList"/>
    <dgm:cxn modelId="{C4D663FE-BC7E-4D5D-B47A-05DA1944B70C}" type="presParOf" srcId="{A893FAB1-151A-4887-AC55-A3A94351D596}" destId="{6DDFA6B9-2E9A-43C3-B0C2-9D7B4E997F4F}" srcOrd="4" destOrd="0" presId="urn:microsoft.com/office/officeart/2018/2/layout/IconVerticalSolidList"/>
    <dgm:cxn modelId="{0A46D92F-A5B7-448F-8E80-5D84A6936DB2}" type="presParOf" srcId="{6DDFA6B9-2E9A-43C3-B0C2-9D7B4E997F4F}" destId="{D123EAAA-6904-4331-A226-A7C033C6B56F}" srcOrd="0" destOrd="0" presId="urn:microsoft.com/office/officeart/2018/2/layout/IconVerticalSolidList"/>
    <dgm:cxn modelId="{98835541-DFB8-4754-873B-A7013A770A31}" type="presParOf" srcId="{6DDFA6B9-2E9A-43C3-B0C2-9D7B4E997F4F}" destId="{F551D5E3-7832-4AA3-9876-D2F491356FF3}" srcOrd="1" destOrd="0" presId="urn:microsoft.com/office/officeart/2018/2/layout/IconVerticalSolidList"/>
    <dgm:cxn modelId="{28D7DDB7-966C-4046-B112-5852AC5CC1E0}" type="presParOf" srcId="{6DDFA6B9-2E9A-43C3-B0C2-9D7B4E997F4F}" destId="{6E4234EF-2F70-427F-81FA-72D4ABECB7E6}" srcOrd="2" destOrd="0" presId="urn:microsoft.com/office/officeart/2018/2/layout/IconVerticalSolidList"/>
    <dgm:cxn modelId="{C9DC66AC-B70E-4E45-B846-BF803FE3EFF2}" type="presParOf" srcId="{6DDFA6B9-2E9A-43C3-B0C2-9D7B4E997F4F}" destId="{F83FA101-533D-4E7D-BE0D-B35F10E684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A112A-13AD-4C9D-97B6-9A5F3AD5F7B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92C7C1-941A-444D-AD34-00AB85092FE9}">
      <dgm:prSet/>
      <dgm:spPr/>
      <dgm:t>
        <a:bodyPr/>
        <a:lstStyle/>
        <a:p>
          <a:r>
            <a:rPr lang="en-US"/>
            <a:t>Provide a comprehensive eco-system to reduce time to use.</a:t>
          </a:r>
        </a:p>
      </dgm:t>
    </dgm:pt>
    <dgm:pt modelId="{107A2043-B39E-4406-9807-AA473169C19D}" type="parTrans" cxnId="{3F58A2B8-1617-4770-A5A7-E0EB6012986B}">
      <dgm:prSet/>
      <dgm:spPr/>
      <dgm:t>
        <a:bodyPr/>
        <a:lstStyle/>
        <a:p>
          <a:endParaRPr lang="en-US"/>
        </a:p>
      </dgm:t>
    </dgm:pt>
    <dgm:pt modelId="{D3D1B974-946B-4045-AB3D-BC6BC446B23A}" type="sibTrans" cxnId="{3F58A2B8-1617-4770-A5A7-E0EB6012986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EF4B579-6C07-412A-8CA7-33AFB90A873E}">
      <dgm:prSet/>
      <dgm:spPr/>
      <dgm:t>
        <a:bodyPr/>
        <a:lstStyle/>
        <a:p>
          <a:r>
            <a:rPr lang="en-US"/>
            <a:t>Understand the pedagogical aspects and adopt relevant usage pattern.</a:t>
          </a:r>
        </a:p>
      </dgm:t>
    </dgm:pt>
    <dgm:pt modelId="{BF792697-86BB-4CBC-91C2-75D459EECFBC}" type="parTrans" cxnId="{B5015A68-B917-43CB-B4FF-E651C47B9440}">
      <dgm:prSet/>
      <dgm:spPr/>
      <dgm:t>
        <a:bodyPr/>
        <a:lstStyle/>
        <a:p>
          <a:endParaRPr lang="en-US"/>
        </a:p>
      </dgm:t>
    </dgm:pt>
    <dgm:pt modelId="{F7B55EE9-323B-48D8-8D65-8C6DC20EDD38}" type="sibTrans" cxnId="{B5015A68-B917-43CB-B4FF-E651C47B944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54EA995-1161-4127-8ABA-CE51D6FC9F5D}">
      <dgm:prSet/>
      <dgm:spPr/>
      <dgm:t>
        <a:bodyPr/>
        <a:lstStyle/>
        <a:p>
          <a:r>
            <a:rPr lang="en-US"/>
            <a:t>Provide rich set of affordances and guidance.</a:t>
          </a:r>
        </a:p>
      </dgm:t>
    </dgm:pt>
    <dgm:pt modelId="{7CB53015-D311-4953-B3EF-C64B07EF10FA}" type="parTrans" cxnId="{99C0E2C4-F9B9-42A7-8CFF-7B1F26389166}">
      <dgm:prSet/>
      <dgm:spPr/>
      <dgm:t>
        <a:bodyPr/>
        <a:lstStyle/>
        <a:p>
          <a:endParaRPr lang="en-US"/>
        </a:p>
      </dgm:t>
    </dgm:pt>
    <dgm:pt modelId="{7EE211B9-BAFC-437C-9CC2-D39594CD70BF}" type="sibTrans" cxnId="{99C0E2C4-F9B9-42A7-8CFF-7B1F2638916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3586C46-E986-4EBD-B7A6-41202143F912}">
      <dgm:prSet/>
      <dgm:spPr/>
      <dgm:t>
        <a:bodyPr/>
        <a:lstStyle/>
        <a:p>
          <a:r>
            <a:rPr lang="en-US"/>
            <a:t>Integrate into the curriculum.</a:t>
          </a:r>
        </a:p>
      </dgm:t>
    </dgm:pt>
    <dgm:pt modelId="{5CEAF5F2-38A5-425D-ADF3-9B16AD8166B8}" type="parTrans" cxnId="{F14D3B28-F080-4E96-A13B-FBCA6E14A820}">
      <dgm:prSet/>
      <dgm:spPr/>
      <dgm:t>
        <a:bodyPr/>
        <a:lstStyle/>
        <a:p>
          <a:endParaRPr lang="en-US"/>
        </a:p>
      </dgm:t>
    </dgm:pt>
    <dgm:pt modelId="{0903DA12-536E-4C07-B9ED-AE08967805C2}" type="sibTrans" cxnId="{F14D3B28-F080-4E96-A13B-FBCA6E14A820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81F10D0-AA9D-44F0-80FF-08DACDA3F7E2}" type="pres">
      <dgm:prSet presAssocID="{874A112A-13AD-4C9D-97B6-9A5F3AD5F7B5}" presName="Name0" presStyleCnt="0">
        <dgm:presLayoutVars>
          <dgm:animLvl val="lvl"/>
          <dgm:resizeHandles val="exact"/>
        </dgm:presLayoutVars>
      </dgm:prSet>
      <dgm:spPr/>
    </dgm:pt>
    <dgm:pt modelId="{200F5A99-BE75-4923-B562-83A2DE423EA4}" type="pres">
      <dgm:prSet presAssocID="{D192C7C1-941A-444D-AD34-00AB85092FE9}" presName="compositeNode" presStyleCnt="0">
        <dgm:presLayoutVars>
          <dgm:bulletEnabled val="1"/>
        </dgm:presLayoutVars>
      </dgm:prSet>
      <dgm:spPr/>
    </dgm:pt>
    <dgm:pt modelId="{91295D51-2D23-4016-8CD8-4A28BBFA31D1}" type="pres">
      <dgm:prSet presAssocID="{D192C7C1-941A-444D-AD34-00AB85092FE9}" presName="bgRect" presStyleLbl="bgAccFollowNode1" presStyleIdx="0" presStyleCnt="4"/>
      <dgm:spPr/>
    </dgm:pt>
    <dgm:pt modelId="{2F91E230-517F-4517-97F4-F1146E2C82D5}" type="pres">
      <dgm:prSet presAssocID="{D3D1B974-946B-4045-AB3D-BC6BC446B23A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5DEEF449-1208-4EE4-9E3A-2DF63CD17EEE}" type="pres">
      <dgm:prSet presAssocID="{D192C7C1-941A-444D-AD34-00AB85092FE9}" presName="bottomLine" presStyleLbl="alignNode1" presStyleIdx="1" presStyleCnt="8">
        <dgm:presLayoutVars/>
      </dgm:prSet>
      <dgm:spPr/>
    </dgm:pt>
    <dgm:pt modelId="{05D7BC34-02F8-4C2A-A4EA-0C1675467D3A}" type="pres">
      <dgm:prSet presAssocID="{D192C7C1-941A-444D-AD34-00AB85092FE9}" presName="nodeText" presStyleLbl="bgAccFollowNode1" presStyleIdx="0" presStyleCnt="4">
        <dgm:presLayoutVars>
          <dgm:bulletEnabled val="1"/>
        </dgm:presLayoutVars>
      </dgm:prSet>
      <dgm:spPr/>
    </dgm:pt>
    <dgm:pt modelId="{8B482E4B-6C5F-44E1-A166-603DDC785157}" type="pres">
      <dgm:prSet presAssocID="{D3D1B974-946B-4045-AB3D-BC6BC446B23A}" presName="sibTrans" presStyleCnt="0"/>
      <dgm:spPr/>
    </dgm:pt>
    <dgm:pt modelId="{591418FE-4B6C-470E-8477-8DC5818D00D8}" type="pres">
      <dgm:prSet presAssocID="{2EF4B579-6C07-412A-8CA7-33AFB90A873E}" presName="compositeNode" presStyleCnt="0">
        <dgm:presLayoutVars>
          <dgm:bulletEnabled val="1"/>
        </dgm:presLayoutVars>
      </dgm:prSet>
      <dgm:spPr/>
    </dgm:pt>
    <dgm:pt modelId="{27B6496A-4623-4279-9E0C-78A856F91DAF}" type="pres">
      <dgm:prSet presAssocID="{2EF4B579-6C07-412A-8CA7-33AFB90A873E}" presName="bgRect" presStyleLbl="bgAccFollowNode1" presStyleIdx="1" presStyleCnt="4"/>
      <dgm:spPr/>
    </dgm:pt>
    <dgm:pt modelId="{4FABCB30-BD24-4505-B7CD-5E4341039F09}" type="pres">
      <dgm:prSet presAssocID="{F7B55EE9-323B-48D8-8D65-8C6DC20EDD38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53317585-C7F4-4D9D-948E-A60C59D325F3}" type="pres">
      <dgm:prSet presAssocID="{2EF4B579-6C07-412A-8CA7-33AFB90A873E}" presName="bottomLine" presStyleLbl="alignNode1" presStyleIdx="3" presStyleCnt="8">
        <dgm:presLayoutVars/>
      </dgm:prSet>
      <dgm:spPr/>
    </dgm:pt>
    <dgm:pt modelId="{B45C455D-396D-420E-B096-63B72DEDCA15}" type="pres">
      <dgm:prSet presAssocID="{2EF4B579-6C07-412A-8CA7-33AFB90A873E}" presName="nodeText" presStyleLbl="bgAccFollowNode1" presStyleIdx="1" presStyleCnt="4">
        <dgm:presLayoutVars>
          <dgm:bulletEnabled val="1"/>
        </dgm:presLayoutVars>
      </dgm:prSet>
      <dgm:spPr/>
    </dgm:pt>
    <dgm:pt modelId="{170C0386-8F45-4A0D-8FB9-5265B1EB44F8}" type="pres">
      <dgm:prSet presAssocID="{F7B55EE9-323B-48D8-8D65-8C6DC20EDD38}" presName="sibTrans" presStyleCnt="0"/>
      <dgm:spPr/>
    </dgm:pt>
    <dgm:pt modelId="{054380C3-E8C3-4FE4-9271-7BBF0DED8428}" type="pres">
      <dgm:prSet presAssocID="{354EA995-1161-4127-8ABA-CE51D6FC9F5D}" presName="compositeNode" presStyleCnt="0">
        <dgm:presLayoutVars>
          <dgm:bulletEnabled val="1"/>
        </dgm:presLayoutVars>
      </dgm:prSet>
      <dgm:spPr/>
    </dgm:pt>
    <dgm:pt modelId="{15D4A734-2BFC-4CA1-BD07-90072817CC0E}" type="pres">
      <dgm:prSet presAssocID="{354EA995-1161-4127-8ABA-CE51D6FC9F5D}" presName="bgRect" presStyleLbl="bgAccFollowNode1" presStyleIdx="2" presStyleCnt="4"/>
      <dgm:spPr/>
    </dgm:pt>
    <dgm:pt modelId="{BB9511FE-A58E-437D-9168-741748B00454}" type="pres">
      <dgm:prSet presAssocID="{7EE211B9-BAFC-437C-9CC2-D39594CD70B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1A463C91-4336-4FB8-A02C-36651DAAD8E3}" type="pres">
      <dgm:prSet presAssocID="{354EA995-1161-4127-8ABA-CE51D6FC9F5D}" presName="bottomLine" presStyleLbl="alignNode1" presStyleIdx="5" presStyleCnt="8">
        <dgm:presLayoutVars/>
      </dgm:prSet>
      <dgm:spPr/>
    </dgm:pt>
    <dgm:pt modelId="{0A1650F4-24F3-4957-BFEC-026544E6CC00}" type="pres">
      <dgm:prSet presAssocID="{354EA995-1161-4127-8ABA-CE51D6FC9F5D}" presName="nodeText" presStyleLbl="bgAccFollowNode1" presStyleIdx="2" presStyleCnt="4">
        <dgm:presLayoutVars>
          <dgm:bulletEnabled val="1"/>
        </dgm:presLayoutVars>
      </dgm:prSet>
      <dgm:spPr/>
    </dgm:pt>
    <dgm:pt modelId="{EC7FF206-61F9-4623-9FAE-ED3D8CB55E1E}" type="pres">
      <dgm:prSet presAssocID="{7EE211B9-BAFC-437C-9CC2-D39594CD70BF}" presName="sibTrans" presStyleCnt="0"/>
      <dgm:spPr/>
    </dgm:pt>
    <dgm:pt modelId="{E40AEF2B-96DD-43FC-A0C5-EB076805F3B5}" type="pres">
      <dgm:prSet presAssocID="{13586C46-E986-4EBD-B7A6-41202143F912}" presName="compositeNode" presStyleCnt="0">
        <dgm:presLayoutVars>
          <dgm:bulletEnabled val="1"/>
        </dgm:presLayoutVars>
      </dgm:prSet>
      <dgm:spPr/>
    </dgm:pt>
    <dgm:pt modelId="{61EE4510-0FA2-4E4C-A492-4EC770811DA8}" type="pres">
      <dgm:prSet presAssocID="{13586C46-E986-4EBD-B7A6-41202143F912}" presName="bgRect" presStyleLbl="bgAccFollowNode1" presStyleIdx="3" presStyleCnt="4"/>
      <dgm:spPr/>
    </dgm:pt>
    <dgm:pt modelId="{95FAB7D7-CDFA-4CBF-87B5-DB40AA0A8008}" type="pres">
      <dgm:prSet presAssocID="{0903DA12-536E-4C07-B9ED-AE08967805C2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FAF5117D-9047-4BD6-AE09-CBE1747C4DD2}" type="pres">
      <dgm:prSet presAssocID="{13586C46-E986-4EBD-B7A6-41202143F912}" presName="bottomLine" presStyleLbl="alignNode1" presStyleIdx="7" presStyleCnt="8">
        <dgm:presLayoutVars/>
      </dgm:prSet>
      <dgm:spPr/>
    </dgm:pt>
    <dgm:pt modelId="{63F17E0C-CF82-40BA-8815-B4578B6499C9}" type="pres">
      <dgm:prSet presAssocID="{13586C46-E986-4EBD-B7A6-41202143F912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DB97761C-E09C-4AAB-854C-C72912DE5CCD}" type="presOf" srcId="{2EF4B579-6C07-412A-8CA7-33AFB90A873E}" destId="{27B6496A-4623-4279-9E0C-78A856F91DAF}" srcOrd="0" destOrd="0" presId="urn:microsoft.com/office/officeart/2016/7/layout/BasicLinearProcessNumbered"/>
    <dgm:cxn modelId="{F14D3B28-F080-4E96-A13B-FBCA6E14A820}" srcId="{874A112A-13AD-4C9D-97B6-9A5F3AD5F7B5}" destId="{13586C46-E986-4EBD-B7A6-41202143F912}" srcOrd="3" destOrd="0" parTransId="{5CEAF5F2-38A5-425D-ADF3-9B16AD8166B8}" sibTransId="{0903DA12-536E-4C07-B9ED-AE08967805C2}"/>
    <dgm:cxn modelId="{218F142C-4C25-4C82-B31A-061185BC7D1F}" type="presOf" srcId="{2EF4B579-6C07-412A-8CA7-33AFB90A873E}" destId="{B45C455D-396D-420E-B096-63B72DEDCA15}" srcOrd="1" destOrd="0" presId="urn:microsoft.com/office/officeart/2016/7/layout/BasicLinearProcessNumbered"/>
    <dgm:cxn modelId="{33F54D40-7A8C-413D-8025-173D8EAC412C}" type="presOf" srcId="{D192C7C1-941A-444D-AD34-00AB85092FE9}" destId="{05D7BC34-02F8-4C2A-A4EA-0C1675467D3A}" srcOrd="1" destOrd="0" presId="urn:microsoft.com/office/officeart/2016/7/layout/BasicLinearProcessNumbered"/>
    <dgm:cxn modelId="{22628847-7CBE-4727-A4BB-BAF65F5612E8}" type="presOf" srcId="{0903DA12-536E-4C07-B9ED-AE08967805C2}" destId="{95FAB7D7-CDFA-4CBF-87B5-DB40AA0A8008}" srcOrd="0" destOrd="0" presId="urn:microsoft.com/office/officeart/2016/7/layout/BasicLinearProcessNumbered"/>
    <dgm:cxn modelId="{B5015A68-B917-43CB-B4FF-E651C47B9440}" srcId="{874A112A-13AD-4C9D-97B6-9A5F3AD5F7B5}" destId="{2EF4B579-6C07-412A-8CA7-33AFB90A873E}" srcOrd="1" destOrd="0" parTransId="{BF792697-86BB-4CBC-91C2-75D459EECFBC}" sibTransId="{F7B55EE9-323B-48D8-8D65-8C6DC20EDD38}"/>
    <dgm:cxn modelId="{B29CB778-A5BD-4F3D-BACD-3165876E2F30}" type="presOf" srcId="{874A112A-13AD-4C9D-97B6-9A5F3AD5F7B5}" destId="{281F10D0-AA9D-44F0-80FF-08DACDA3F7E2}" srcOrd="0" destOrd="0" presId="urn:microsoft.com/office/officeart/2016/7/layout/BasicLinearProcessNumbered"/>
    <dgm:cxn modelId="{4B36BA7D-F9FA-4964-80A8-F95724BD0F8B}" type="presOf" srcId="{D3D1B974-946B-4045-AB3D-BC6BC446B23A}" destId="{2F91E230-517F-4517-97F4-F1146E2C82D5}" srcOrd="0" destOrd="0" presId="urn:microsoft.com/office/officeart/2016/7/layout/BasicLinearProcessNumbered"/>
    <dgm:cxn modelId="{09242195-9804-444E-9A2F-DA65562E2C3F}" type="presOf" srcId="{7EE211B9-BAFC-437C-9CC2-D39594CD70BF}" destId="{BB9511FE-A58E-437D-9168-741748B00454}" srcOrd="0" destOrd="0" presId="urn:microsoft.com/office/officeart/2016/7/layout/BasicLinearProcessNumbered"/>
    <dgm:cxn modelId="{3F58A2B8-1617-4770-A5A7-E0EB6012986B}" srcId="{874A112A-13AD-4C9D-97B6-9A5F3AD5F7B5}" destId="{D192C7C1-941A-444D-AD34-00AB85092FE9}" srcOrd="0" destOrd="0" parTransId="{107A2043-B39E-4406-9807-AA473169C19D}" sibTransId="{D3D1B974-946B-4045-AB3D-BC6BC446B23A}"/>
    <dgm:cxn modelId="{99C0E2C4-F9B9-42A7-8CFF-7B1F26389166}" srcId="{874A112A-13AD-4C9D-97B6-9A5F3AD5F7B5}" destId="{354EA995-1161-4127-8ABA-CE51D6FC9F5D}" srcOrd="2" destOrd="0" parTransId="{7CB53015-D311-4953-B3EF-C64B07EF10FA}" sibTransId="{7EE211B9-BAFC-437C-9CC2-D39594CD70BF}"/>
    <dgm:cxn modelId="{97CA2AC9-CC81-4D73-B6E0-07B71BEE5B2B}" type="presOf" srcId="{13586C46-E986-4EBD-B7A6-41202143F912}" destId="{61EE4510-0FA2-4E4C-A492-4EC770811DA8}" srcOrd="0" destOrd="0" presId="urn:microsoft.com/office/officeart/2016/7/layout/BasicLinearProcessNumbered"/>
    <dgm:cxn modelId="{231788CB-7B3A-44E1-8BB7-A7130AB6BD08}" type="presOf" srcId="{354EA995-1161-4127-8ABA-CE51D6FC9F5D}" destId="{0A1650F4-24F3-4957-BFEC-026544E6CC00}" srcOrd="1" destOrd="0" presId="urn:microsoft.com/office/officeart/2016/7/layout/BasicLinearProcessNumbered"/>
    <dgm:cxn modelId="{FFECA5CC-8169-4A07-8FD9-E32A2B12ABA5}" type="presOf" srcId="{354EA995-1161-4127-8ABA-CE51D6FC9F5D}" destId="{15D4A734-2BFC-4CA1-BD07-90072817CC0E}" srcOrd="0" destOrd="0" presId="urn:microsoft.com/office/officeart/2016/7/layout/BasicLinearProcessNumbered"/>
    <dgm:cxn modelId="{37F483CE-4616-4857-BCBC-B069EA2FBA6F}" type="presOf" srcId="{D192C7C1-941A-444D-AD34-00AB85092FE9}" destId="{91295D51-2D23-4016-8CD8-4A28BBFA31D1}" srcOrd="0" destOrd="0" presId="urn:microsoft.com/office/officeart/2016/7/layout/BasicLinearProcessNumbered"/>
    <dgm:cxn modelId="{5A4DE8E6-448A-45FE-A481-CBFDE8E55BD8}" type="presOf" srcId="{13586C46-E986-4EBD-B7A6-41202143F912}" destId="{63F17E0C-CF82-40BA-8815-B4578B6499C9}" srcOrd="1" destOrd="0" presId="urn:microsoft.com/office/officeart/2016/7/layout/BasicLinearProcessNumbered"/>
    <dgm:cxn modelId="{D7D064EA-C14A-4D47-83D7-674B64E9561B}" type="presOf" srcId="{F7B55EE9-323B-48D8-8D65-8C6DC20EDD38}" destId="{4FABCB30-BD24-4505-B7CD-5E4341039F09}" srcOrd="0" destOrd="0" presId="urn:microsoft.com/office/officeart/2016/7/layout/BasicLinearProcessNumbered"/>
    <dgm:cxn modelId="{27124D40-80F0-415E-850C-336192ADF1A1}" type="presParOf" srcId="{281F10D0-AA9D-44F0-80FF-08DACDA3F7E2}" destId="{200F5A99-BE75-4923-B562-83A2DE423EA4}" srcOrd="0" destOrd="0" presId="urn:microsoft.com/office/officeart/2016/7/layout/BasicLinearProcessNumbered"/>
    <dgm:cxn modelId="{3E1C85C0-C57B-44FF-953D-EB7E4F38261A}" type="presParOf" srcId="{200F5A99-BE75-4923-B562-83A2DE423EA4}" destId="{91295D51-2D23-4016-8CD8-4A28BBFA31D1}" srcOrd="0" destOrd="0" presId="urn:microsoft.com/office/officeart/2016/7/layout/BasicLinearProcessNumbered"/>
    <dgm:cxn modelId="{FFB6E1FA-A361-47A8-B07A-5377DC0F6C25}" type="presParOf" srcId="{200F5A99-BE75-4923-B562-83A2DE423EA4}" destId="{2F91E230-517F-4517-97F4-F1146E2C82D5}" srcOrd="1" destOrd="0" presId="urn:microsoft.com/office/officeart/2016/7/layout/BasicLinearProcessNumbered"/>
    <dgm:cxn modelId="{17D0B8AD-3697-4DCF-81A9-6A2CCD1908D8}" type="presParOf" srcId="{200F5A99-BE75-4923-B562-83A2DE423EA4}" destId="{5DEEF449-1208-4EE4-9E3A-2DF63CD17EEE}" srcOrd="2" destOrd="0" presId="urn:microsoft.com/office/officeart/2016/7/layout/BasicLinearProcessNumbered"/>
    <dgm:cxn modelId="{97617F3B-D61B-4FA8-A85B-EB0DA218169D}" type="presParOf" srcId="{200F5A99-BE75-4923-B562-83A2DE423EA4}" destId="{05D7BC34-02F8-4C2A-A4EA-0C1675467D3A}" srcOrd="3" destOrd="0" presId="urn:microsoft.com/office/officeart/2016/7/layout/BasicLinearProcessNumbered"/>
    <dgm:cxn modelId="{71F01D19-DCA5-4CC3-AAAF-0D9A5DEC8AD6}" type="presParOf" srcId="{281F10D0-AA9D-44F0-80FF-08DACDA3F7E2}" destId="{8B482E4B-6C5F-44E1-A166-603DDC785157}" srcOrd="1" destOrd="0" presId="urn:microsoft.com/office/officeart/2016/7/layout/BasicLinearProcessNumbered"/>
    <dgm:cxn modelId="{359518FB-9B11-4CA5-970C-217578B8BDB6}" type="presParOf" srcId="{281F10D0-AA9D-44F0-80FF-08DACDA3F7E2}" destId="{591418FE-4B6C-470E-8477-8DC5818D00D8}" srcOrd="2" destOrd="0" presId="urn:microsoft.com/office/officeart/2016/7/layout/BasicLinearProcessNumbered"/>
    <dgm:cxn modelId="{81477F08-6B84-4BC3-A2C9-02A417BC1D4A}" type="presParOf" srcId="{591418FE-4B6C-470E-8477-8DC5818D00D8}" destId="{27B6496A-4623-4279-9E0C-78A856F91DAF}" srcOrd="0" destOrd="0" presId="urn:microsoft.com/office/officeart/2016/7/layout/BasicLinearProcessNumbered"/>
    <dgm:cxn modelId="{AB277B99-A846-464A-90DC-FF1F1700B8C6}" type="presParOf" srcId="{591418FE-4B6C-470E-8477-8DC5818D00D8}" destId="{4FABCB30-BD24-4505-B7CD-5E4341039F09}" srcOrd="1" destOrd="0" presId="urn:microsoft.com/office/officeart/2016/7/layout/BasicLinearProcessNumbered"/>
    <dgm:cxn modelId="{39642B0F-296F-444F-81D9-A51F291707AD}" type="presParOf" srcId="{591418FE-4B6C-470E-8477-8DC5818D00D8}" destId="{53317585-C7F4-4D9D-948E-A60C59D325F3}" srcOrd="2" destOrd="0" presId="urn:microsoft.com/office/officeart/2016/7/layout/BasicLinearProcessNumbered"/>
    <dgm:cxn modelId="{CC3E6792-A69A-498F-A6ED-EBE47B829259}" type="presParOf" srcId="{591418FE-4B6C-470E-8477-8DC5818D00D8}" destId="{B45C455D-396D-420E-B096-63B72DEDCA15}" srcOrd="3" destOrd="0" presId="urn:microsoft.com/office/officeart/2016/7/layout/BasicLinearProcessNumbered"/>
    <dgm:cxn modelId="{411698AB-FBFD-4C6F-B20B-9B378EEAE13D}" type="presParOf" srcId="{281F10D0-AA9D-44F0-80FF-08DACDA3F7E2}" destId="{170C0386-8F45-4A0D-8FB9-5265B1EB44F8}" srcOrd="3" destOrd="0" presId="urn:microsoft.com/office/officeart/2016/7/layout/BasicLinearProcessNumbered"/>
    <dgm:cxn modelId="{73983A9F-8E77-4A3A-9952-6E9950035D93}" type="presParOf" srcId="{281F10D0-AA9D-44F0-80FF-08DACDA3F7E2}" destId="{054380C3-E8C3-4FE4-9271-7BBF0DED8428}" srcOrd="4" destOrd="0" presId="urn:microsoft.com/office/officeart/2016/7/layout/BasicLinearProcessNumbered"/>
    <dgm:cxn modelId="{257DD72D-432C-44FD-8145-74F49C338816}" type="presParOf" srcId="{054380C3-E8C3-4FE4-9271-7BBF0DED8428}" destId="{15D4A734-2BFC-4CA1-BD07-90072817CC0E}" srcOrd="0" destOrd="0" presId="urn:microsoft.com/office/officeart/2016/7/layout/BasicLinearProcessNumbered"/>
    <dgm:cxn modelId="{82418852-3353-41B7-9E23-AABB2A9E6DC2}" type="presParOf" srcId="{054380C3-E8C3-4FE4-9271-7BBF0DED8428}" destId="{BB9511FE-A58E-437D-9168-741748B00454}" srcOrd="1" destOrd="0" presId="urn:microsoft.com/office/officeart/2016/7/layout/BasicLinearProcessNumbered"/>
    <dgm:cxn modelId="{D8F95923-E397-4F9D-9A60-9FA3E3469699}" type="presParOf" srcId="{054380C3-E8C3-4FE4-9271-7BBF0DED8428}" destId="{1A463C91-4336-4FB8-A02C-36651DAAD8E3}" srcOrd="2" destOrd="0" presId="urn:microsoft.com/office/officeart/2016/7/layout/BasicLinearProcessNumbered"/>
    <dgm:cxn modelId="{ED9640EF-76FA-43EB-B04F-7E225944151C}" type="presParOf" srcId="{054380C3-E8C3-4FE4-9271-7BBF0DED8428}" destId="{0A1650F4-24F3-4957-BFEC-026544E6CC00}" srcOrd="3" destOrd="0" presId="urn:microsoft.com/office/officeart/2016/7/layout/BasicLinearProcessNumbered"/>
    <dgm:cxn modelId="{F20422F6-0565-4F10-B821-102A67E29DF1}" type="presParOf" srcId="{281F10D0-AA9D-44F0-80FF-08DACDA3F7E2}" destId="{EC7FF206-61F9-4623-9FAE-ED3D8CB55E1E}" srcOrd="5" destOrd="0" presId="urn:microsoft.com/office/officeart/2016/7/layout/BasicLinearProcessNumbered"/>
    <dgm:cxn modelId="{77BC0157-A056-45FA-B0F9-C46EF6F6A42E}" type="presParOf" srcId="{281F10D0-AA9D-44F0-80FF-08DACDA3F7E2}" destId="{E40AEF2B-96DD-43FC-A0C5-EB076805F3B5}" srcOrd="6" destOrd="0" presId="urn:microsoft.com/office/officeart/2016/7/layout/BasicLinearProcessNumbered"/>
    <dgm:cxn modelId="{AD6F6598-DD33-4440-9BD9-A6FBC9129656}" type="presParOf" srcId="{E40AEF2B-96DD-43FC-A0C5-EB076805F3B5}" destId="{61EE4510-0FA2-4E4C-A492-4EC770811DA8}" srcOrd="0" destOrd="0" presId="urn:microsoft.com/office/officeart/2016/7/layout/BasicLinearProcessNumbered"/>
    <dgm:cxn modelId="{B917F373-A3BB-40DE-B0C3-27C98B433376}" type="presParOf" srcId="{E40AEF2B-96DD-43FC-A0C5-EB076805F3B5}" destId="{95FAB7D7-CDFA-4CBF-87B5-DB40AA0A8008}" srcOrd="1" destOrd="0" presId="urn:microsoft.com/office/officeart/2016/7/layout/BasicLinearProcessNumbered"/>
    <dgm:cxn modelId="{D38E7CED-1F3E-4C39-BEFB-ECE237F31AB3}" type="presParOf" srcId="{E40AEF2B-96DD-43FC-A0C5-EB076805F3B5}" destId="{FAF5117D-9047-4BD6-AE09-CBE1747C4DD2}" srcOrd="2" destOrd="0" presId="urn:microsoft.com/office/officeart/2016/7/layout/BasicLinearProcessNumbered"/>
    <dgm:cxn modelId="{6473292C-A015-4AA6-BA67-93617A3B037C}" type="presParOf" srcId="{E40AEF2B-96DD-43FC-A0C5-EB076805F3B5}" destId="{63F17E0C-CF82-40BA-8815-B4578B6499C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C6D980-FC5A-4C00-B18D-01707A92CF59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4BBA4E-03F5-44A4-B839-1DA61171753F}">
      <dgm:prSet phldrT="[Text]"/>
      <dgm:spPr/>
      <dgm:t>
        <a:bodyPr/>
        <a:lstStyle/>
        <a:p>
          <a:r>
            <a:rPr lang="en-US" dirty="0"/>
            <a:t>The core simulator</a:t>
          </a:r>
        </a:p>
      </dgm:t>
    </dgm:pt>
    <dgm:pt modelId="{A6F50289-B0DC-49A5-965B-A122A3C91689}" type="parTrans" cxnId="{544AA586-5561-49CD-B676-64E2940C0116}">
      <dgm:prSet/>
      <dgm:spPr/>
      <dgm:t>
        <a:bodyPr/>
        <a:lstStyle/>
        <a:p>
          <a:endParaRPr lang="en-US"/>
        </a:p>
      </dgm:t>
    </dgm:pt>
    <dgm:pt modelId="{46D04992-E3D0-4DD0-B819-7863B8D1EB41}" type="sibTrans" cxnId="{544AA586-5561-49CD-B676-64E2940C0116}">
      <dgm:prSet/>
      <dgm:spPr/>
      <dgm:t>
        <a:bodyPr/>
        <a:lstStyle/>
        <a:p>
          <a:endParaRPr lang="en-US"/>
        </a:p>
      </dgm:t>
    </dgm:pt>
    <dgm:pt modelId="{20EADE09-1167-49EC-8B52-5621BA5D92C0}">
      <dgm:prSet phldrT="[Text]"/>
      <dgm:spPr/>
      <dgm:t>
        <a:bodyPr/>
        <a:lstStyle/>
        <a:p>
          <a:r>
            <a:rPr lang="en-US" dirty="0"/>
            <a:t>Theory relevant to the lab</a:t>
          </a:r>
        </a:p>
      </dgm:t>
    </dgm:pt>
    <dgm:pt modelId="{14E5E583-1D3E-48BE-9167-39B8C8E3B209}" type="parTrans" cxnId="{360FC7A5-DF0F-45F8-892D-2A3B474ECA22}">
      <dgm:prSet/>
      <dgm:spPr/>
      <dgm:t>
        <a:bodyPr/>
        <a:lstStyle/>
        <a:p>
          <a:endParaRPr lang="en-US"/>
        </a:p>
      </dgm:t>
    </dgm:pt>
    <dgm:pt modelId="{4BFCC63F-2251-4EB2-8953-B13A204D145D}" type="sibTrans" cxnId="{360FC7A5-DF0F-45F8-892D-2A3B474ECA22}">
      <dgm:prSet/>
      <dgm:spPr/>
      <dgm:t>
        <a:bodyPr/>
        <a:lstStyle/>
        <a:p>
          <a:endParaRPr lang="en-US"/>
        </a:p>
      </dgm:t>
    </dgm:pt>
    <dgm:pt modelId="{E6FFFE2E-27D5-4CAB-95D8-F83EB8A2613B}">
      <dgm:prSet phldrT="[Text]"/>
      <dgm:spPr/>
      <dgm:t>
        <a:bodyPr/>
        <a:lstStyle/>
        <a:p>
          <a:r>
            <a:rPr lang="en-US" dirty="0"/>
            <a:t>Understanding of the process and its implications</a:t>
          </a:r>
        </a:p>
      </dgm:t>
    </dgm:pt>
    <dgm:pt modelId="{54415FD1-37FA-43B2-A984-88767A5F5DC3}" type="parTrans" cxnId="{B38E10C5-3ECE-4B6D-80F9-5C25E2DE082F}">
      <dgm:prSet/>
      <dgm:spPr/>
      <dgm:t>
        <a:bodyPr/>
        <a:lstStyle/>
        <a:p>
          <a:endParaRPr lang="en-US"/>
        </a:p>
      </dgm:t>
    </dgm:pt>
    <dgm:pt modelId="{2B4F2677-C470-4A41-AAB8-BCE8972CEC54}" type="sibTrans" cxnId="{B38E10C5-3ECE-4B6D-80F9-5C25E2DE082F}">
      <dgm:prSet/>
      <dgm:spPr/>
      <dgm:t>
        <a:bodyPr/>
        <a:lstStyle/>
        <a:p>
          <a:endParaRPr lang="en-US"/>
        </a:p>
      </dgm:t>
    </dgm:pt>
    <dgm:pt modelId="{39F34114-D76A-4DC4-9B08-241CDBF88A96}">
      <dgm:prSet phldrT="[Text]"/>
      <dgm:spPr/>
      <dgm:t>
        <a:bodyPr/>
        <a:lstStyle/>
        <a:p>
          <a:r>
            <a:rPr lang="en-US" dirty="0"/>
            <a:t>Auxiliary requirements: plot, measurement and recording, </a:t>
          </a:r>
          <a:r>
            <a:rPr lang="en-US" dirty="0" err="1"/>
            <a:t>etc</a:t>
          </a:r>
          <a:endParaRPr lang="en-US" dirty="0"/>
        </a:p>
      </dgm:t>
    </dgm:pt>
    <dgm:pt modelId="{F1C6CCD8-07D6-40CD-BC8E-3382CDE46F26}" type="parTrans" cxnId="{39A3E8E7-C3E3-447F-9198-1BA9324B914D}">
      <dgm:prSet/>
      <dgm:spPr/>
      <dgm:t>
        <a:bodyPr/>
        <a:lstStyle/>
        <a:p>
          <a:endParaRPr lang="en-US"/>
        </a:p>
      </dgm:t>
    </dgm:pt>
    <dgm:pt modelId="{3CCBFB01-AF48-4C6C-B946-3DFF2A553029}" type="sibTrans" cxnId="{39A3E8E7-C3E3-447F-9198-1BA9324B914D}">
      <dgm:prSet/>
      <dgm:spPr/>
      <dgm:t>
        <a:bodyPr/>
        <a:lstStyle/>
        <a:p>
          <a:endParaRPr lang="en-US"/>
        </a:p>
      </dgm:t>
    </dgm:pt>
    <dgm:pt modelId="{493E5E33-B350-4EBE-B1DF-D5CD5A39FDF7}">
      <dgm:prSet phldrT="[Text]"/>
      <dgm:spPr/>
      <dgm:t>
        <a:bodyPr/>
        <a:lstStyle/>
        <a:p>
          <a:r>
            <a:rPr lang="en-US" dirty="0"/>
            <a:t>Review questions, references</a:t>
          </a:r>
        </a:p>
      </dgm:t>
    </dgm:pt>
    <dgm:pt modelId="{934BE553-2370-4DE7-A84E-CAAF2FAED834}" type="parTrans" cxnId="{6AFF9EF3-8BC4-4EB3-B10B-B0552247A702}">
      <dgm:prSet/>
      <dgm:spPr/>
      <dgm:t>
        <a:bodyPr/>
        <a:lstStyle/>
        <a:p>
          <a:endParaRPr lang="en-US"/>
        </a:p>
      </dgm:t>
    </dgm:pt>
    <dgm:pt modelId="{26AB4C74-C3DF-400F-B25E-5CFE9BD0E6E7}" type="sibTrans" cxnId="{6AFF9EF3-8BC4-4EB3-B10B-B0552247A702}">
      <dgm:prSet/>
      <dgm:spPr/>
      <dgm:t>
        <a:bodyPr/>
        <a:lstStyle/>
        <a:p>
          <a:endParaRPr lang="en-US"/>
        </a:p>
      </dgm:t>
    </dgm:pt>
    <dgm:pt modelId="{1B106ACF-A992-44E1-AAD8-1FC4FE629CF5}" type="pres">
      <dgm:prSet presAssocID="{E9C6D980-FC5A-4C00-B18D-01707A92CF5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4353F85-FCA4-4F1F-8913-AEDAEB080AA2}" type="pres">
      <dgm:prSet presAssocID="{E9C6D980-FC5A-4C00-B18D-01707A92CF59}" presName="matrix" presStyleCnt="0"/>
      <dgm:spPr/>
    </dgm:pt>
    <dgm:pt modelId="{36AAAED5-0A51-49BB-965F-73659D38CAA5}" type="pres">
      <dgm:prSet presAssocID="{E9C6D980-FC5A-4C00-B18D-01707A92CF59}" presName="tile1" presStyleLbl="node1" presStyleIdx="0" presStyleCnt="4"/>
      <dgm:spPr/>
    </dgm:pt>
    <dgm:pt modelId="{4BA8D905-759F-46DF-8689-FC6896A8504E}" type="pres">
      <dgm:prSet presAssocID="{E9C6D980-FC5A-4C00-B18D-01707A92CF5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4DB67FA-4FCC-4CBA-8FA5-9F235675CD4A}" type="pres">
      <dgm:prSet presAssocID="{E9C6D980-FC5A-4C00-B18D-01707A92CF59}" presName="tile2" presStyleLbl="node1" presStyleIdx="1" presStyleCnt="4"/>
      <dgm:spPr/>
    </dgm:pt>
    <dgm:pt modelId="{02CCFED1-4BF3-4883-AC29-E2775D4919A6}" type="pres">
      <dgm:prSet presAssocID="{E9C6D980-FC5A-4C00-B18D-01707A92CF5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18CF6F2-D930-462F-8898-3D5404364FA0}" type="pres">
      <dgm:prSet presAssocID="{E9C6D980-FC5A-4C00-B18D-01707A92CF59}" presName="tile3" presStyleLbl="node1" presStyleIdx="2" presStyleCnt="4"/>
      <dgm:spPr/>
    </dgm:pt>
    <dgm:pt modelId="{61233F43-D658-4852-B3BA-84030D58084F}" type="pres">
      <dgm:prSet presAssocID="{E9C6D980-FC5A-4C00-B18D-01707A92CF5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EE27F3-F231-48D3-9051-D47D0DE9D17E}" type="pres">
      <dgm:prSet presAssocID="{E9C6D980-FC5A-4C00-B18D-01707A92CF59}" presName="tile4" presStyleLbl="node1" presStyleIdx="3" presStyleCnt="4"/>
      <dgm:spPr/>
    </dgm:pt>
    <dgm:pt modelId="{853A08A3-733A-473E-BA61-AB0819CA3F29}" type="pres">
      <dgm:prSet presAssocID="{E9C6D980-FC5A-4C00-B18D-01707A92CF5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4CA48C0-0C57-44C1-82BC-C6371F51455D}" type="pres">
      <dgm:prSet presAssocID="{E9C6D980-FC5A-4C00-B18D-01707A92CF5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8C3A411-A738-4032-912F-592BF22A3474}" type="presOf" srcId="{39F34114-D76A-4DC4-9B08-241CDBF88A96}" destId="{61233F43-D658-4852-B3BA-84030D58084F}" srcOrd="1" destOrd="0" presId="urn:microsoft.com/office/officeart/2005/8/layout/matrix1"/>
    <dgm:cxn modelId="{F91BA631-438C-4BBA-8408-A2E8D1567FF0}" type="presOf" srcId="{FB4BBA4E-03F5-44A4-B839-1DA61171753F}" destId="{94CA48C0-0C57-44C1-82BC-C6371F51455D}" srcOrd="0" destOrd="0" presId="urn:microsoft.com/office/officeart/2005/8/layout/matrix1"/>
    <dgm:cxn modelId="{C206594B-42D7-45F1-8420-95D1EC78D104}" type="presOf" srcId="{E6FFFE2E-27D5-4CAB-95D8-F83EB8A2613B}" destId="{84DB67FA-4FCC-4CBA-8FA5-9F235675CD4A}" srcOrd="0" destOrd="0" presId="urn:microsoft.com/office/officeart/2005/8/layout/matrix1"/>
    <dgm:cxn modelId="{A3A69B80-6BC7-44B5-A426-81DA1B96804F}" type="presOf" srcId="{39F34114-D76A-4DC4-9B08-241CDBF88A96}" destId="{418CF6F2-D930-462F-8898-3D5404364FA0}" srcOrd="0" destOrd="0" presId="urn:microsoft.com/office/officeart/2005/8/layout/matrix1"/>
    <dgm:cxn modelId="{544AA586-5561-49CD-B676-64E2940C0116}" srcId="{E9C6D980-FC5A-4C00-B18D-01707A92CF59}" destId="{FB4BBA4E-03F5-44A4-B839-1DA61171753F}" srcOrd="0" destOrd="0" parTransId="{A6F50289-B0DC-49A5-965B-A122A3C91689}" sibTransId="{46D04992-E3D0-4DD0-B819-7863B8D1EB41}"/>
    <dgm:cxn modelId="{717B4899-B082-4CAB-AEA7-34DA3A9C3472}" type="presOf" srcId="{20EADE09-1167-49EC-8B52-5621BA5D92C0}" destId="{4BA8D905-759F-46DF-8689-FC6896A8504E}" srcOrd="1" destOrd="0" presId="urn:microsoft.com/office/officeart/2005/8/layout/matrix1"/>
    <dgm:cxn modelId="{360FC7A5-DF0F-45F8-892D-2A3B474ECA22}" srcId="{FB4BBA4E-03F5-44A4-B839-1DA61171753F}" destId="{20EADE09-1167-49EC-8B52-5621BA5D92C0}" srcOrd="0" destOrd="0" parTransId="{14E5E583-1D3E-48BE-9167-39B8C8E3B209}" sibTransId="{4BFCC63F-2251-4EB2-8953-B13A204D145D}"/>
    <dgm:cxn modelId="{3BF25CB4-0040-4CC6-964A-2F61690140B7}" type="presOf" srcId="{E9C6D980-FC5A-4C00-B18D-01707A92CF59}" destId="{1B106ACF-A992-44E1-AAD8-1FC4FE629CF5}" srcOrd="0" destOrd="0" presId="urn:microsoft.com/office/officeart/2005/8/layout/matrix1"/>
    <dgm:cxn modelId="{B38E10C5-3ECE-4B6D-80F9-5C25E2DE082F}" srcId="{FB4BBA4E-03F5-44A4-B839-1DA61171753F}" destId="{E6FFFE2E-27D5-4CAB-95D8-F83EB8A2613B}" srcOrd="1" destOrd="0" parTransId="{54415FD1-37FA-43B2-A984-88767A5F5DC3}" sibTransId="{2B4F2677-C470-4A41-AAB8-BCE8972CEC54}"/>
    <dgm:cxn modelId="{856997D0-66FE-4863-8288-AE2DAB51A298}" type="presOf" srcId="{493E5E33-B350-4EBE-B1DF-D5CD5A39FDF7}" destId="{853A08A3-733A-473E-BA61-AB0819CA3F29}" srcOrd="1" destOrd="0" presId="urn:microsoft.com/office/officeart/2005/8/layout/matrix1"/>
    <dgm:cxn modelId="{B997F7D9-3381-4461-AA4A-B1107A142E26}" type="presOf" srcId="{493E5E33-B350-4EBE-B1DF-D5CD5A39FDF7}" destId="{40EE27F3-F231-48D3-9051-D47D0DE9D17E}" srcOrd="0" destOrd="0" presId="urn:microsoft.com/office/officeart/2005/8/layout/matrix1"/>
    <dgm:cxn modelId="{852538E6-0D4C-4CE3-9782-D3FEAB144015}" type="presOf" srcId="{20EADE09-1167-49EC-8B52-5621BA5D92C0}" destId="{36AAAED5-0A51-49BB-965F-73659D38CAA5}" srcOrd="0" destOrd="0" presId="urn:microsoft.com/office/officeart/2005/8/layout/matrix1"/>
    <dgm:cxn modelId="{39A3E8E7-C3E3-447F-9198-1BA9324B914D}" srcId="{FB4BBA4E-03F5-44A4-B839-1DA61171753F}" destId="{39F34114-D76A-4DC4-9B08-241CDBF88A96}" srcOrd="2" destOrd="0" parTransId="{F1C6CCD8-07D6-40CD-BC8E-3382CDE46F26}" sibTransId="{3CCBFB01-AF48-4C6C-B946-3DFF2A553029}"/>
    <dgm:cxn modelId="{65510AE8-0619-4002-9DED-62CED1894BF2}" type="presOf" srcId="{E6FFFE2E-27D5-4CAB-95D8-F83EB8A2613B}" destId="{02CCFED1-4BF3-4883-AC29-E2775D4919A6}" srcOrd="1" destOrd="0" presId="urn:microsoft.com/office/officeart/2005/8/layout/matrix1"/>
    <dgm:cxn modelId="{6AFF9EF3-8BC4-4EB3-B10B-B0552247A702}" srcId="{FB4BBA4E-03F5-44A4-B839-1DA61171753F}" destId="{493E5E33-B350-4EBE-B1DF-D5CD5A39FDF7}" srcOrd="3" destOrd="0" parTransId="{934BE553-2370-4DE7-A84E-CAAF2FAED834}" sibTransId="{26AB4C74-C3DF-400F-B25E-5CFE9BD0E6E7}"/>
    <dgm:cxn modelId="{E212B583-7456-4E46-9821-C4F4AE8369C6}" type="presParOf" srcId="{1B106ACF-A992-44E1-AAD8-1FC4FE629CF5}" destId="{04353F85-FCA4-4F1F-8913-AEDAEB080AA2}" srcOrd="0" destOrd="0" presId="urn:microsoft.com/office/officeart/2005/8/layout/matrix1"/>
    <dgm:cxn modelId="{1A2E3E23-35B3-419D-B503-84D7BCF8AAD8}" type="presParOf" srcId="{04353F85-FCA4-4F1F-8913-AEDAEB080AA2}" destId="{36AAAED5-0A51-49BB-965F-73659D38CAA5}" srcOrd="0" destOrd="0" presId="urn:microsoft.com/office/officeart/2005/8/layout/matrix1"/>
    <dgm:cxn modelId="{2F8C8A5F-B92B-438F-8694-E77FAE90D70B}" type="presParOf" srcId="{04353F85-FCA4-4F1F-8913-AEDAEB080AA2}" destId="{4BA8D905-759F-46DF-8689-FC6896A8504E}" srcOrd="1" destOrd="0" presId="urn:microsoft.com/office/officeart/2005/8/layout/matrix1"/>
    <dgm:cxn modelId="{184416A9-1E75-4083-9DCA-6F3EA8C42705}" type="presParOf" srcId="{04353F85-FCA4-4F1F-8913-AEDAEB080AA2}" destId="{84DB67FA-4FCC-4CBA-8FA5-9F235675CD4A}" srcOrd="2" destOrd="0" presId="urn:microsoft.com/office/officeart/2005/8/layout/matrix1"/>
    <dgm:cxn modelId="{E5C983A4-BD34-449B-B9CD-7BAE8778066E}" type="presParOf" srcId="{04353F85-FCA4-4F1F-8913-AEDAEB080AA2}" destId="{02CCFED1-4BF3-4883-AC29-E2775D4919A6}" srcOrd="3" destOrd="0" presId="urn:microsoft.com/office/officeart/2005/8/layout/matrix1"/>
    <dgm:cxn modelId="{FD58C93F-BC83-4A91-90AA-EEC9854DA4D3}" type="presParOf" srcId="{04353F85-FCA4-4F1F-8913-AEDAEB080AA2}" destId="{418CF6F2-D930-462F-8898-3D5404364FA0}" srcOrd="4" destOrd="0" presId="urn:microsoft.com/office/officeart/2005/8/layout/matrix1"/>
    <dgm:cxn modelId="{54D85DA3-22C1-424F-9509-4289E45B0C23}" type="presParOf" srcId="{04353F85-FCA4-4F1F-8913-AEDAEB080AA2}" destId="{61233F43-D658-4852-B3BA-84030D58084F}" srcOrd="5" destOrd="0" presId="urn:microsoft.com/office/officeart/2005/8/layout/matrix1"/>
    <dgm:cxn modelId="{0B6A6040-7531-4D4B-8D98-BBCE386CB71B}" type="presParOf" srcId="{04353F85-FCA4-4F1F-8913-AEDAEB080AA2}" destId="{40EE27F3-F231-48D3-9051-D47D0DE9D17E}" srcOrd="6" destOrd="0" presId="urn:microsoft.com/office/officeart/2005/8/layout/matrix1"/>
    <dgm:cxn modelId="{1AB7A16B-BC55-481E-B308-6C94314AA3D9}" type="presParOf" srcId="{04353F85-FCA4-4F1F-8913-AEDAEB080AA2}" destId="{853A08A3-733A-473E-BA61-AB0819CA3F29}" srcOrd="7" destOrd="0" presId="urn:microsoft.com/office/officeart/2005/8/layout/matrix1"/>
    <dgm:cxn modelId="{AB0CD292-AB63-4C7B-AA52-851534F3BE8C}" type="presParOf" srcId="{1B106ACF-A992-44E1-AAD8-1FC4FE629CF5}" destId="{94CA48C0-0C57-44C1-82BC-C6371F51455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60AE5-1C14-444B-8187-A414B9A19789}">
      <dsp:nvSpPr>
        <dsp:cNvPr id="0" name=""/>
        <dsp:cNvSpPr/>
      </dsp:nvSpPr>
      <dsp:spPr>
        <a:xfrm>
          <a:off x="0" y="713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44EBB-9D5F-4767-BBEA-574B4787C457}">
      <dsp:nvSpPr>
        <dsp:cNvPr id="0" name=""/>
        <dsp:cNvSpPr/>
      </dsp:nvSpPr>
      <dsp:spPr>
        <a:xfrm>
          <a:off x="504931" y="376281"/>
          <a:ext cx="918056" cy="918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DC44A-F058-4DA9-9CB7-D367A757EEFA}">
      <dsp:nvSpPr>
        <dsp:cNvPr id="0" name=""/>
        <dsp:cNvSpPr/>
      </dsp:nvSpPr>
      <dsp:spPr>
        <a:xfrm>
          <a:off x="1927918" y="713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Virtual labs and remote labs to the rescue?…</a:t>
          </a:r>
        </a:p>
      </dsp:txBody>
      <dsp:txXfrm>
        <a:off x="1927918" y="713"/>
        <a:ext cx="5075858" cy="1669193"/>
      </dsp:txXfrm>
    </dsp:sp>
    <dsp:sp modelId="{755C83BE-E215-479F-95BF-4E3B067B574C}">
      <dsp:nvSpPr>
        <dsp:cNvPr id="0" name=""/>
        <dsp:cNvSpPr/>
      </dsp:nvSpPr>
      <dsp:spPr>
        <a:xfrm>
          <a:off x="0" y="2087205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4A3B6-D99B-43B7-BB84-B9B73DA51493}">
      <dsp:nvSpPr>
        <dsp:cNvPr id="0" name=""/>
        <dsp:cNvSpPr/>
      </dsp:nvSpPr>
      <dsp:spPr>
        <a:xfrm>
          <a:off x="504931" y="2462774"/>
          <a:ext cx="918056" cy="918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D8626-3F62-49EB-B9F5-72C37F457FC3}">
      <dsp:nvSpPr>
        <dsp:cNvPr id="0" name=""/>
        <dsp:cNvSpPr/>
      </dsp:nvSpPr>
      <dsp:spPr>
        <a:xfrm>
          <a:off x="1927918" y="2087205"/>
          <a:ext cx="3151699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Virtual labs: simulation labs. Usually computer simulation of important aspects of the lab.</a:t>
          </a:r>
        </a:p>
      </dsp:txBody>
      <dsp:txXfrm>
        <a:off x="1927918" y="2087205"/>
        <a:ext cx="3151699" cy="1669193"/>
      </dsp:txXfrm>
    </dsp:sp>
    <dsp:sp modelId="{2BB6441A-22C8-44A7-AB49-4BE0E9D2A983}">
      <dsp:nvSpPr>
        <dsp:cNvPr id="0" name=""/>
        <dsp:cNvSpPr/>
      </dsp:nvSpPr>
      <dsp:spPr>
        <a:xfrm>
          <a:off x="5079618" y="2429198"/>
          <a:ext cx="1924158" cy="9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One of the recommendations in the NEP 2020</a:t>
          </a:r>
        </a:p>
      </dsp:txBody>
      <dsp:txXfrm>
        <a:off x="5079618" y="2429198"/>
        <a:ext cx="1924158" cy="985208"/>
      </dsp:txXfrm>
    </dsp:sp>
    <dsp:sp modelId="{D123EAAA-6904-4331-A226-A7C033C6B56F}">
      <dsp:nvSpPr>
        <dsp:cNvPr id="0" name=""/>
        <dsp:cNvSpPr/>
      </dsp:nvSpPr>
      <dsp:spPr>
        <a:xfrm>
          <a:off x="0" y="4173697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1D5E3-7832-4AA3-9876-D2F491356FF3}">
      <dsp:nvSpPr>
        <dsp:cNvPr id="0" name=""/>
        <dsp:cNvSpPr/>
      </dsp:nvSpPr>
      <dsp:spPr>
        <a:xfrm>
          <a:off x="504931" y="4549266"/>
          <a:ext cx="918056" cy="918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FA101-533D-4E7D-BE0D-B35F10E684DC}">
      <dsp:nvSpPr>
        <dsp:cNvPr id="0" name=""/>
        <dsp:cNvSpPr/>
      </dsp:nvSpPr>
      <dsp:spPr>
        <a:xfrm>
          <a:off x="1927918" y="4173697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Remote labs: expensive equipments can be manipulated remotely; enables sharing of such resources.</a:t>
          </a:r>
        </a:p>
      </dsp:txBody>
      <dsp:txXfrm>
        <a:off x="1927918" y="4173697"/>
        <a:ext cx="5075858" cy="1669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95D51-2D23-4016-8CD8-4A28BBFA31D1}">
      <dsp:nvSpPr>
        <dsp:cNvPr id="0" name=""/>
        <dsp:cNvSpPr/>
      </dsp:nvSpPr>
      <dsp:spPr>
        <a:xfrm>
          <a:off x="3080" y="120342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 a comprehensive eco-system to reduce time to use.</a:t>
          </a:r>
        </a:p>
      </dsp:txBody>
      <dsp:txXfrm>
        <a:off x="3080" y="1420580"/>
        <a:ext cx="2444055" cy="2053006"/>
      </dsp:txXfrm>
    </dsp:sp>
    <dsp:sp modelId="{2F91E230-517F-4517-97F4-F1146E2C82D5}">
      <dsp:nvSpPr>
        <dsp:cNvPr id="0" name=""/>
        <dsp:cNvSpPr/>
      </dsp:nvSpPr>
      <dsp:spPr>
        <a:xfrm>
          <a:off x="711856" y="462510"/>
          <a:ext cx="1026503" cy="102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612838"/>
        <a:ext cx="725847" cy="725847"/>
      </dsp:txXfrm>
    </dsp:sp>
    <dsp:sp modelId="{5DEEF449-1208-4EE4-9E3A-2DF63CD17EEE}">
      <dsp:nvSpPr>
        <dsp:cNvPr id="0" name=""/>
        <dsp:cNvSpPr/>
      </dsp:nvSpPr>
      <dsp:spPr>
        <a:xfrm>
          <a:off x="3080" y="3541948"/>
          <a:ext cx="2444055" cy="72"/>
        </a:xfrm>
        <a:prstGeom prst="rect">
          <a:avLst/>
        </a:prstGeom>
        <a:solidFill>
          <a:schemeClr val="accent2">
            <a:hueOff val="-213828"/>
            <a:satOff val="-96"/>
            <a:lumOff val="1008"/>
            <a:alphaOff val="0"/>
          </a:schemeClr>
        </a:solidFill>
        <a:ln w="12700" cap="flat" cmpd="sng" algn="ctr">
          <a:solidFill>
            <a:schemeClr val="accent2">
              <a:hueOff val="-213828"/>
              <a:satOff val="-96"/>
              <a:lumOff val="10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6496A-4623-4279-9E0C-78A856F91DAF}">
      <dsp:nvSpPr>
        <dsp:cNvPr id="0" name=""/>
        <dsp:cNvSpPr/>
      </dsp:nvSpPr>
      <dsp:spPr>
        <a:xfrm>
          <a:off x="2691541" y="120342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451537"/>
            <a:satOff val="5282"/>
            <a:lumOff val="4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51537"/>
              <a:satOff val="5282"/>
              <a:lumOff val="4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Understand the pedagogical aspects and adopt relevant usage pattern.</a:t>
          </a:r>
        </a:p>
      </dsp:txBody>
      <dsp:txXfrm>
        <a:off x="2691541" y="1420580"/>
        <a:ext cx="2444055" cy="2053006"/>
      </dsp:txXfrm>
    </dsp:sp>
    <dsp:sp modelId="{4FABCB30-BD24-4505-B7CD-5E4341039F09}">
      <dsp:nvSpPr>
        <dsp:cNvPr id="0" name=""/>
        <dsp:cNvSpPr/>
      </dsp:nvSpPr>
      <dsp:spPr>
        <a:xfrm>
          <a:off x="3400317" y="462510"/>
          <a:ext cx="1026503" cy="1026503"/>
        </a:xfrm>
        <a:prstGeom prst="ellipse">
          <a:avLst/>
        </a:prstGeom>
        <a:solidFill>
          <a:schemeClr val="accent2">
            <a:hueOff val="-427656"/>
            <a:satOff val="-193"/>
            <a:lumOff val="2016"/>
            <a:alphaOff val="0"/>
          </a:schemeClr>
        </a:solidFill>
        <a:ln w="12700" cap="flat" cmpd="sng" algn="ctr">
          <a:solidFill>
            <a:schemeClr val="accent2">
              <a:hueOff val="-427656"/>
              <a:satOff val="-193"/>
              <a:lumOff val="20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612838"/>
        <a:ext cx="725847" cy="725847"/>
      </dsp:txXfrm>
    </dsp:sp>
    <dsp:sp modelId="{53317585-C7F4-4D9D-948E-A60C59D325F3}">
      <dsp:nvSpPr>
        <dsp:cNvPr id="0" name=""/>
        <dsp:cNvSpPr/>
      </dsp:nvSpPr>
      <dsp:spPr>
        <a:xfrm>
          <a:off x="2691541" y="3541948"/>
          <a:ext cx="2444055" cy="72"/>
        </a:xfrm>
        <a:prstGeom prst="rect">
          <a:avLst/>
        </a:prstGeom>
        <a:solidFill>
          <a:schemeClr val="accent2">
            <a:hueOff val="-641484"/>
            <a:satOff val="-289"/>
            <a:lumOff val="3024"/>
            <a:alphaOff val="0"/>
          </a:schemeClr>
        </a:solidFill>
        <a:ln w="12700" cap="flat" cmpd="sng" algn="ctr">
          <a:solidFill>
            <a:schemeClr val="accent2">
              <a:hueOff val="-641484"/>
              <a:satOff val="-289"/>
              <a:lumOff val="30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4A734-2BFC-4CA1-BD07-90072817CC0E}">
      <dsp:nvSpPr>
        <dsp:cNvPr id="0" name=""/>
        <dsp:cNvSpPr/>
      </dsp:nvSpPr>
      <dsp:spPr>
        <a:xfrm>
          <a:off x="5380002" y="120342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903073"/>
            <a:satOff val="10565"/>
            <a:lumOff val="94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03073"/>
              <a:satOff val="10565"/>
              <a:lumOff val="9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 rich set of affordances and guidance.</a:t>
          </a:r>
        </a:p>
      </dsp:txBody>
      <dsp:txXfrm>
        <a:off x="5380002" y="1420580"/>
        <a:ext cx="2444055" cy="2053006"/>
      </dsp:txXfrm>
    </dsp:sp>
    <dsp:sp modelId="{BB9511FE-A58E-437D-9168-741748B00454}">
      <dsp:nvSpPr>
        <dsp:cNvPr id="0" name=""/>
        <dsp:cNvSpPr/>
      </dsp:nvSpPr>
      <dsp:spPr>
        <a:xfrm>
          <a:off x="6088778" y="462510"/>
          <a:ext cx="1026503" cy="1026503"/>
        </a:xfrm>
        <a:prstGeom prst="ellipse">
          <a:avLst/>
        </a:prstGeom>
        <a:solidFill>
          <a:schemeClr val="accent2">
            <a:hueOff val="-855312"/>
            <a:satOff val="-385"/>
            <a:lumOff val="4033"/>
            <a:alphaOff val="0"/>
          </a:schemeClr>
        </a:solidFill>
        <a:ln w="12700" cap="flat" cmpd="sng" algn="ctr">
          <a:solidFill>
            <a:schemeClr val="accent2">
              <a:hueOff val="-855312"/>
              <a:satOff val="-385"/>
              <a:lumOff val="40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612838"/>
        <a:ext cx="725847" cy="725847"/>
      </dsp:txXfrm>
    </dsp:sp>
    <dsp:sp modelId="{1A463C91-4336-4FB8-A02C-36651DAAD8E3}">
      <dsp:nvSpPr>
        <dsp:cNvPr id="0" name=""/>
        <dsp:cNvSpPr/>
      </dsp:nvSpPr>
      <dsp:spPr>
        <a:xfrm>
          <a:off x="5380002" y="3541948"/>
          <a:ext cx="2444055" cy="72"/>
        </a:xfrm>
        <a:prstGeom prst="rect">
          <a:avLst/>
        </a:prstGeom>
        <a:solidFill>
          <a:schemeClr val="accent2">
            <a:hueOff val="-1069140"/>
            <a:satOff val="-481"/>
            <a:lumOff val="5041"/>
            <a:alphaOff val="0"/>
          </a:schemeClr>
        </a:solidFill>
        <a:ln w="12700" cap="flat" cmpd="sng" algn="ctr">
          <a:solidFill>
            <a:schemeClr val="accent2">
              <a:hueOff val="-1069140"/>
              <a:satOff val="-481"/>
              <a:lumOff val="50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E4510-0FA2-4E4C-A492-4EC770811DA8}">
      <dsp:nvSpPr>
        <dsp:cNvPr id="0" name=""/>
        <dsp:cNvSpPr/>
      </dsp:nvSpPr>
      <dsp:spPr>
        <a:xfrm>
          <a:off x="8068463" y="120342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1354610"/>
            <a:satOff val="15847"/>
            <a:lumOff val="141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54610"/>
              <a:satOff val="15847"/>
              <a:lumOff val="14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Integrate into the curriculum.</a:t>
          </a:r>
        </a:p>
      </dsp:txBody>
      <dsp:txXfrm>
        <a:off x="8068463" y="1420580"/>
        <a:ext cx="2444055" cy="2053006"/>
      </dsp:txXfrm>
    </dsp:sp>
    <dsp:sp modelId="{95FAB7D7-CDFA-4CBF-87B5-DB40AA0A8008}">
      <dsp:nvSpPr>
        <dsp:cNvPr id="0" name=""/>
        <dsp:cNvSpPr/>
      </dsp:nvSpPr>
      <dsp:spPr>
        <a:xfrm>
          <a:off x="8777239" y="462510"/>
          <a:ext cx="1026503" cy="1026503"/>
        </a:xfrm>
        <a:prstGeom prst="ellipse">
          <a:avLst/>
        </a:prstGeom>
        <a:solidFill>
          <a:schemeClr val="accent2">
            <a:hueOff val="-1282968"/>
            <a:satOff val="-578"/>
            <a:lumOff val="6049"/>
            <a:alphaOff val="0"/>
          </a:schemeClr>
        </a:solidFill>
        <a:ln w="12700" cap="flat" cmpd="sng" algn="ctr">
          <a:solidFill>
            <a:schemeClr val="accent2">
              <a:hueOff val="-1282968"/>
              <a:satOff val="-578"/>
              <a:lumOff val="60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612838"/>
        <a:ext cx="725847" cy="725847"/>
      </dsp:txXfrm>
    </dsp:sp>
    <dsp:sp modelId="{FAF5117D-9047-4BD6-AE09-CBE1747C4DD2}">
      <dsp:nvSpPr>
        <dsp:cNvPr id="0" name=""/>
        <dsp:cNvSpPr/>
      </dsp:nvSpPr>
      <dsp:spPr>
        <a:xfrm>
          <a:off x="8068463" y="3541948"/>
          <a:ext cx="2444055" cy="72"/>
        </a:xfrm>
        <a:prstGeom prst="rect">
          <a:avLst/>
        </a:prstGeom>
        <a:solidFill>
          <a:schemeClr val="accent2">
            <a:hueOff val="-1496796"/>
            <a:satOff val="-674"/>
            <a:lumOff val="7057"/>
            <a:alphaOff val="0"/>
          </a:schemeClr>
        </a:solidFill>
        <a:ln w="12700" cap="flat" cmpd="sng" algn="ctr">
          <a:solidFill>
            <a:schemeClr val="accent2">
              <a:hueOff val="-1496796"/>
              <a:satOff val="-674"/>
              <a:lumOff val="70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AAED5-0A51-49BB-965F-73659D38CAA5}">
      <dsp:nvSpPr>
        <dsp:cNvPr id="0" name=""/>
        <dsp:cNvSpPr/>
      </dsp:nvSpPr>
      <dsp:spPr>
        <a:xfrm rot="16200000">
          <a:off x="1443831" y="-1443831"/>
          <a:ext cx="2370137" cy="52578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Theory relevant to the lab</a:t>
          </a:r>
        </a:p>
      </dsp:txBody>
      <dsp:txXfrm rot="5400000">
        <a:off x="0" y="0"/>
        <a:ext cx="5257800" cy="1777603"/>
      </dsp:txXfrm>
    </dsp:sp>
    <dsp:sp modelId="{84DB67FA-4FCC-4CBA-8FA5-9F235675CD4A}">
      <dsp:nvSpPr>
        <dsp:cNvPr id="0" name=""/>
        <dsp:cNvSpPr/>
      </dsp:nvSpPr>
      <dsp:spPr>
        <a:xfrm>
          <a:off x="5257800" y="0"/>
          <a:ext cx="5257800" cy="2370137"/>
        </a:xfrm>
        <a:prstGeom prst="round1Rect">
          <a:avLst/>
        </a:prstGeom>
        <a:gradFill rotWithShape="0">
          <a:gsLst>
            <a:gs pos="0">
              <a:schemeClr val="accent5">
                <a:hueOff val="-503391"/>
                <a:satOff val="211"/>
                <a:lumOff val="-372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3391"/>
                <a:satOff val="211"/>
                <a:lumOff val="-372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3391"/>
                <a:satOff val="211"/>
                <a:lumOff val="-372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Understanding of the process and its implications</a:t>
          </a:r>
        </a:p>
      </dsp:txBody>
      <dsp:txXfrm>
        <a:off x="5257800" y="0"/>
        <a:ext cx="5257800" cy="1777603"/>
      </dsp:txXfrm>
    </dsp:sp>
    <dsp:sp modelId="{418CF6F2-D930-462F-8898-3D5404364FA0}">
      <dsp:nvSpPr>
        <dsp:cNvPr id="0" name=""/>
        <dsp:cNvSpPr/>
      </dsp:nvSpPr>
      <dsp:spPr>
        <a:xfrm rot="10800000">
          <a:off x="0" y="2370137"/>
          <a:ext cx="5257800" cy="2370137"/>
        </a:xfrm>
        <a:prstGeom prst="round1Rect">
          <a:avLst/>
        </a:prstGeom>
        <a:gradFill rotWithShape="0">
          <a:gsLst>
            <a:gs pos="0">
              <a:schemeClr val="accent5">
                <a:hueOff val="-1006782"/>
                <a:satOff val="421"/>
                <a:lumOff val="-74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006782"/>
                <a:satOff val="421"/>
                <a:lumOff val="-74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006782"/>
                <a:satOff val="421"/>
                <a:lumOff val="-74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Auxiliary requirements: plot, measurement and recording, </a:t>
          </a:r>
          <a:r>
            <a:rPr lang="en-US" sz="3000" kern="1200" dirty="0" err="1"/>
            <a:t>etc</a:t>
          </a:r>
          <a:endParaRPr lang="en-US" sz="3000" kern="1200" dirty="0"/>
        </a:p>
      </dsp:txBody>
      <dsp:txXfrm rot="10800000">
        <a:off x="0" y="2962671"/>
        <a:ext cx="5257800" cy="1777603"/>
      </dsp:txXfrm>
    </dsp:sp>
    <dsp:sp modelId="{40EE27F3-F231-48D3-9051-D47D0DE9D17E}">
      <dsp:nvSpPr>
        <dsp:cNvPr id="0" name=""/>
        <dsp:cNvSpPr/>
      </dsp:nvSpPr>
      <dsp:spPr>
        <a:xfrm rot="5400000">
          <a:off x="6701631" y="926306"/>
          <a:ext cx="2370137" cy="5257800"/>
        </a:xfrm>
        <a:prstGeom prst="round1Rect">
          <a:avLst/>
        </a:prstGeom>
        <a:gradFill rotWithShape="0">
          <a:gsLst>
            <a:gs pos="0">
              <a:schemeClr val="accent5">
                <a:hueOff val="-1510172"/>
                <a:satOff val="632"/>
                <a:lumOff val="-111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510172"/>
                <a:satOff val="632"/>
                <a:lumOff val="-111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510172"/>
                <a:satOff val="632"/>
                <a:lumOff val="-111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Review questions, references</a:t>
          </a:r>
        </a:p>
      </dsp:txBody>
      <dsp:txXfrm rot="-5400000">
        <a:off x="5257800" y="2962671"/>
        <a:ext cx="5257800" cy="1777603"/>
      </dsp:txXfrm>
    </dsp:sp>
    <dsp:sp modelId="{94CA48C0-0C57-44C1-82BC-C6371F51455D}">
      <dsp:nvSpPr>
        <dsp:cNvPr id="0" name=""/>
        <dsp:cNvSpPr/>
      </dsp:nvSpPr>
      <dsp:spPr>
        <a:xfrm>
          <a:off x="3680460" y="1777603"/>
          <a:ext cx="3154680" cy="1185068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core simulator</a:t>
          </a:r>
        </a:p>
      </dsp:txBody>
      <dsp:txXfrm>
        <a:off x="3738310" y="1835453"/>
        <a:ext cx="3038980" cy="1069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51556-A8E2-45BF-B406-EB2F0D5D16A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B3B5E-8662-416C-A823-8741AFB1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Subject specific sessions from tomorrow – will discuss general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B3B5E-8662-416C-A823-8741AFB13D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3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0d47996b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0d47996b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7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2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3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8811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852"/>
            <a:ext cx="10515600" cy="4740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5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1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8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8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1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4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6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5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10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C57656-A01F-4B32-B5C4-D171EDC9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51485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EA49F7-1946-40FE-ACF9-81D0AC97C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9" y="-7281"/>
            <a:ext cx="12191999" cy="352213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8B3E-75E0-449A-89E6-44292B3F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4909"/>
            <a:ext cx="5562600" cy="2379291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Virtual labs: Concept to Usage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37CA9-C317-415B-93EB-4DD9344D3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69109"/>
            <a:ext cx="5562599" cy="2350716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Sasikumar M</a:t>
            </a:r>
          </a:p>
          <a:p>
            <a:pPr algn="l"/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Executive Director, CDAC Mumbai</a:t>
            </a:r>
          </a:p>
          <a:p>
            <a:pPr algn="l"/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sasi@cdac.in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409DDE87-E13A-4991-B9F5-80CBE0C0E4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8039" r="23002"/>
          <a:stretch/>
        </p:blipFill>
        <p:spPr>
          <a:xfrm>
            <a:off x="6629400" y="702627"/>
            <a:ext cx="4817466" cy="545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3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t="11575" b="5518"/>
          <a:stretch/>
        </p:blipFill>
        <p:spPr>
          <a:xfrm>
            <a:off x="750175" y="1075766"/>
            <a:ext cx="11360800" cy="5298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1115AF9-43CC-4C4C-9C66-7B896AC1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OLabs</a:t>
            </a:r>
            <a:r>
              <a:rPr lang="en-US" dirty="0"/>
              <a:t>: A view of a lab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61552B-43D3-44A6-B62A-FE138CDF7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588B886-82BE-4E56-9E2B-9ED62BD53D34}"/>
              </a:ext>
            </a:extLst>
          </p:cNvPr>
          <p:cNvSpPr/>
          <p:nvPr/>
        </p:nvSpPr>
        <p:spPr>
          <a:xfrm>
            <a:off x="1539433" y="3831220"/>
            <a:ext cx="1238491" cy="1770927"/>
          </a:xfrm>
          <a:prstGeom prst="wedgeEllipseCallout">
            <a:avLst>
              <a:gd name="adj1" fmla="val 70756"/>
              <a:gd name="adj2" fmla="val -6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Affordances</a:t>
            </a:r>
          </a:p>
        </p:txBody>
      </p:sp>
    </p:spTree>
    <p:extLst>
      <p:ext uri="{BB962C8B-B14F-4D97-AF65-F5344CB8AC3E}">
        <p14:creationId xmlns:p14="http://schemas.microsoft.com/office/powerpoint/2010/main" val="210954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47DA5-F736-448A-9537-2DA8CBCC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OLabs</a:t>
            </a:r>
            <a:r>
              <a:rPr lang="en-IN" dirty="0"/>
              <a:t> Ready to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DC909-EFDC-4B34-9AAE-C867909E2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sz="3600" dirty="0"/>
              <a:t>Compared to the many simulators available online, </a:t>
            </a:r>
            <a:r>
              <a:rPr lang="en-IN" sz="3600" dirty="0" err="1"/>
              <a:t>Olabs</a:t>
            </a:r>
            <a:r>
              <a:rPr lang="en-IN" sz="3600" dirty="0"/>
              <a:t> provide a complete eco-system for the lab.</a:t>
            </a:r>
          </a:p>
          <a:p>
            <a:r>
              <a:rPr lang="en-IN" sz="3600" dirty="0"/>
              <a:t>Consistency in terminology across the tabs.</a:t>
            </a:r>
          </a:p>
          <a:p>
            <a:r>
              <a:rPr lang="en-IN" sz="3600" dirty="0"/>
              <a:t>Compliance with the NCERT curriculum.</a:t>
            </a:r>
          </a:p>
          <a:p>
            <a:r>
              <a:rPr lang="en-IN" sz="3600" dirty="0"/>
              <a:t>Content reviewed and approved by CBSE teachers.</a:t>
            </a:r>
          </a:p>
          <a:p>
            <a:r>
              <a:rPr lang="en-IN" sz="3600" dirty="0"/>
              <a:t>High degree of interactivity for the learner and multiple affordances.</a:t>
            </a:r>
          </a:p>
        </p:txBody>
      </p:sp>
    </p:spTree>
    <p:extLst>
      <p:ext uri="{BB962C8B-B14F-4D97-AF65-F5344CB8AC3E}">
        <p14:creationId xmlns:p14="http://schemas.microsoft.com/office/powerpoint/2010/main" val="4162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78FA-8793-4287-8EDC-7DE46CEA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Usage mode-1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3E68F-5BC5-4335-9E1E-7C2DBCE89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Before the physical lab….</a:t>
            </a:r>
          </a:p>
          <a:p>
            <a:r>
              <a:rPr lang="en-IN" sz="2800" dirty="0"/>
              <a:t>Usually students have no idea of what to expect in the lab, till they reach there.</a:t>
            </a:r>
          </a:p>
          <a:p>
            <a:r>
              <a:rPr lang="en-IN" sz="2800" dirty="0"/>
              <a:t>Being prepared will help to use the limited lab time more effectively.</a:t>
            </a:r>
          </a:p>
          <a:p>
            <a:r>
              <a:rPr lang="en-IN" sz="2800" dirty="0" err="1"/>
              <a:t>OLabs</a:t>
            </a:r>
            <a:r>
              <a:rPr lang="en-IN" sz="2800" dirty="0"/>
              <a:t> mimics the experimental setup with high fidelity.</a:t>
            </a:r>
          </a:p>
          <a:p>
            <a:endParaRPr lang="en-IN" sz="2800" dirty="0"/>
          </a:p>
          <a:p>
            <a:r>
              <a:rPr lang="en-IN" sz="2800" dirty="0">
                <a:solidFill>
                  <a:srgbClr val="FFFF00"/>
                </a:solidFill>
              </a:rPr>
              <a:t>Use the virtual lab as a preparatory ground before the lab.</a:t>
            </a:r>
          </a:p>
        </p:txBody>
      </p:sp>
    </p:spTree>
    <p:extLst>
      <p:ext uri="{BB962C8B-B14F-4D97-AF65-F5344CB8AC3E}">
        <p14:creationId xmlns:p14="http://schemas.microsoft.com/office/powerpoint/2010/main" val="152422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387E-915D-4887-8964-EB3345F8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Usage mode-2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264D0-6FF2-4E8A-973D-4CBC0E917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sz="2800" dirty="0"/>
              <a:t>After the physical lab</a:t>
            </a:r>
          </a:p>
          <a:p>
            <a:r>
              <a:rPr lang="en-IN" sz="2800" dirty="0"/>
              <a:t>Physical labs provide limited options to explore..</a:t>
            </a:r>
          </a:p>
          <a:p>
            <a:pPr lvl="1"/>
            <a:r>
              <a:rPr lang="en-IN" sz="2000" dirty="0"/>
              <a:t>due to resource constraints</a:t>
            </a:r>
          </a:p>
          <a:p>
            <a:pPr lvl="1"/>
            <a:r>
              <a:rPr lang="en-IN" sz="2000" dirty="0"/>
              <a:t>and time constraints.</a:t>
            </a:r>
          </a:p>
          <a:p>
            <a:r>
              <a:rPr lang="en-IN" sz="2800" dirty="0"/>
              <a:t>In the lab environment, adequate time to reflect may not be there.</a:t>
            </a:r>
          </a:p>
          <a:p>
            <a:endParaRPr lang="en-IN" sz="2800" dirty="0"/>
          </a:p>
          <a:p>
            <a:r>
              <a:rPr lang="en-IN" sz="2800" dirty="0"/>
              <a:t>Ask the learner to explore the virtual lab in more detail and try out more scenarios.</a:t>
            </a:r>
          </a:p>
          <a:p>
            <a:r>
              <a:rPr lang="en-IN" sz="2800" dirty="0"/>
              <a:t>Use reflection in the class, with specific scenarios.</a:t>
            </a:r>
          </a:p>
        </p:txBody>
      </p:sp>
    </p:spTree>
    <p:extLst>
      <p:ext uri="{BB962C8B-B14F-4D97-AF65-F5344CB8AC3E}">
        <p14:creationId xmlns:p14="http://schemas.microsoft.com/office/powerpoint/2010/main" val="297681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BA11-D4C4-4A2C-A067-A46B6D8A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Usage mode-3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5E28B-105F-4F6C-AC7F-198894C66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As an instructional device….</a:t>
            </a:r>
          </a:p>
          <a:p>
            <a:r>
              <a:rPr lang="en-IN" sz="2800" dirty="0"/>
              <a:t>Explaining concepts like hooks law, focus length of a lens, etc hard without a lab setup.</a:t>
            </a:r>
          </a:p>
          <a:p>
            <a:r>
              <a:rPr lang="en-IN" sz="2800" dirty="0" err="1"/>
              <a:t>Olabs</a:t>
            </a:r>
            <a:r>
              <a:rPr lang="en-IN" sz="2800" dirty="0"/>
              <a:t> can function as a replica of lab setup for this purpose.</a:t>
            </a:r>
          </a:p>
          <a:p>
            <a:endParaRPr lang="en-IN" sz="2800" dirty="0"/>
          </a:p>
          <a:p>
            <a:r>
              <a:rPr lang="en-IN" sz="2800" dirty="0"/>
              <a:t>Demonstrate the intended </a:t>
            </a:r>
            <a:r>
              <a:rPr lang="en-IN" sz="2800" dirty="0" err="1"/>
              <a:t>behavious</a:t>
            </a:r>
            <a:r>
              <a:rPr lang="en-IN" sz="2800" dirty="0"/>
              <a:t> using </a:t>
            </a:r>
            <a:r>
              <a:rPr lang="en-IN" sz="2800" dirty="0" err="1"/>
              <a:t>Olabs</a:t>
            </a:r>
            <a:r>
              <a:rPr lang="en-IN" sz="2800" dirty="0"/>
              <a:t>.</a:t>
            </a:r>
          </a:p>
          <a:p>
            <a:r>
              <a:rPr lang="en-IN" sz="2800" dirty="0"/>
              <a:t>Use affordances provided to try select use cases.</a:t>
            </a:r>
          </a:p>
          <a:p>
            <a:r>
              <a:rPr lang="en-IN" sz="2800" dirty="0"/>
              <a:t>Encourage the learners to try them out on their own.</a:t>
            </a:r>
          </a:p>
        </p:txBody>
      </p:sp>
    </p:spTree>
    <p:extLst>
      <p:ext uri="{BB962C8B-B14F-4D97-AF65-F5344CB8AC3E}">
        <p14:creationId xmlns:p14="http://schemas.microsoft.com/office/powerpoint/2010/main" val="948277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3736-81B4-416C-BCA2-DE02AB3A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Usage mode-4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987F2-9E82-40BB-B9C9-3F604E835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/>
              <a:t>For active learning strategies…</a:t>
            </a:r>
          </a:p>
          <a:p>
            <a:r>
              <a:rPr lang="en-IN" sz="2400" dirty="0"/>
              <a:t>Active learning strategies like flipped classroom require mechanisms to engage a class without lectures.</a:t>
            </a:r>
          </a:p>
          <a:p>
            <a:r>
              <a:rPr lang="en-IN" sz="2400" dirty="0"/>
              <a:t>A lab setup replicated in the classroom can provide a fertile ground…</a:t>
            </a:r>
          </a:p>
          <a:p>
            <a:r>
              <a:rPr lang="en-IN" sz="2400" dirty="0"/>
              <a:t>Stop the experiment arbitrarily and ask learners to predict what happens?</a:t>
            </a:r>
          </a:p>
          <a:p>
            <a:pPr lvl="1"/>
            <a:r>
              <a:rPr lang="en-IN" sz="1800" dirty="0"/>
              <a:t>What happens if a weight of 25Kg is put on the spring in Hook’s law?</a:t>
            </a:r>
          </a:p>
          <a:p>
            <a:pPr lvl="1"/>
            <a:r>
              <a:rPr lang="en-IN" sz="1800" dirty="0"/>
              <a:t>What happens to image, as the candle moves closer to the focal point of a lens?</a:t>
            </a:r>
          </a:p>
          <a:p>
            <a:r>
              <a:rPr lang="en-IN" sz="2400" dirty="0"/>
              <a:t>Deepens learning and encourages reflection.</a:t>
            </a:r>
          </a:p>
        </p:txBody>
      </p:sp>
    </p:spTree>
    <p:extLst>
      <p:ext uri="{BB962C8B-B14F-4D97-AF65-F5344CB8AC3E}">
        <p14:creationId xmlns:p14="http://schemas.microsoft.com/office/powerpoint/2010/main" val="391994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0AEB-22C4-4AD0-AA1F-0ABBEFD1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mode-5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42D44-E0D6-44D8-B31B-FD1CD2AD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there is no physical lab – e.g. pandemic, lack of infra.</a:t>
            </a:r>
          </a:p>
          <a:p>
            <a:r>
              <a:rPr lang="en-US" dirty="0"/>
              <a:t>Can also function as replacement of physical lab in</a:t>
            </a:r>
          </a:p>
          <a:p>
            <a:pPr lvl="1"/>
            <a:r>
              <a:rPr lang="en-US" dirty="0"/>
              <a:t>Performing the activities envisaged.</a:t>
            </a:r>
          </a:p>
          <a:p>
            <a:pPr lvl="1"/>
            <a:r>
              <a:rPr lang="en-US" dirty="0"/>
              <a:t>Maintain lab records.</a:t>
            </a:r>
          </a:p>
          <a:p>
            <a:pPr lvl="1"/>
            <a:r>
              <a:rPr lang="en-US" dirty="0"/>
              <a:t>Getting a feel of the lab activities</a:t>
            </a:r>
          </a:p>
          <a:p>
            <a:pPr lvl="2"/>
            <a:r>
              <a:rPr lang="en-US" dirty="0"/>
              <a:t>Only appearance and activities though.</a:t>
            </a:r>
          </a:p>
        </p:txBody>
      </p:sp>
    </p:spTree>
    <p:extLst>
      <p:ext uri="{BB962C8B-B14F-4D97-AF65-F5344CB8AC3E}">
        <p14:creationId xmlns:p14="http://schemas.microsoft.com/office/powerpoint/2010/main" val="17839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269D-1E48-4B96-99A2-09CBCDBA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specific affordances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FD1B1-C699-4F6C-84BA-50CE82397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In each lab, a set of affordances are provided.</a:t>
            </a:r>
          </a:p>
          <a:p>
            <a:r>
              <a:rPr lang="en-US" sz="2400" dirty="0"/>
              <a:t>These are chosen based on the expectation and requirements of the lab.</a:t>
            </a:r>
          </a:p>
          <a:p>
            <a:r>
              <a:rPr lang="en-US" sz="2400" dirty="0"/>
              <a:t>For simple pendulum, you can change</a:t>
            </a:r>
          </a:p>
          <a:p>
            <a:pPr lvl="1"/>
            <a:r>
              <a:rPr lang="en-US" sz="1800" dirty="0"/>
              <a:t>The wire length, value of ‘g’, material of bulb, etc.</a:t>
            </a:r>
          </a:p>
          <a:p>
            <a:r>
              <a:rPr lang="en-US" sz="2400" dirty="0"/>
              <a:t>For tense conversion, you can choose</a:t>
            </a:r>
          </a:p>
          <a:p>
            <a:pPr lvl="1"/>
            <a:r>
              <a:rPr lang="en-US" sz="1800" dirty="0"/>
              <a:t>The source and target tenses.</a:t>
            </a:r>
          </a:p>
          <a:p>
            <a:pPr lvl="1"/>
            <a:r>
              <a:rPr lang="en-US" sz="1800" dirty="0"/>
              <a:t>List of words provided to minimize typing overhead and errors.</a:t>
            </a:r>
          </a:p>
          <a:p>
            <a:r>
              <a:rPr lang="en-US" sz="2400" dirty="0"/>
              <a:t>Tables to record data, where there is multiple iterations of the experiment is required.</a:t>
            </a:r>
          </a:p>
          <a:p>
            <a:r>
              <a:rPr lang="en-US" sz="2400" dirty="0"/>
              <a:t>Plotting provision where applicable.</a:t>
            </a:r>
          </a:p>
          <a:p>
            <a:r>
              <a:rPr lang="en-US" sz="2400" dirty="0"/>
              <a:t>Click to perform, where fine grained mouse control may be difficult.</a:t>
            </a:r>
          </a:p>
          <a:p>
            <a:pPr lvl="1"/>
            <a:r>
              <a:rPr lang="en-US" sz="1800" dirty="0"/>
              <a:t>Connectors in electric circuits.</a:t>
            </a:r>
          </a:p>
        </p:txBody>
      </p:sp>
    </p:spTree>
    <p:extLst>
      <p:ext uri="{BB962C8B-B14F-4D97-AF65-F5344CB8AC3E}">
        <p14:creationId xmlns:p14="http://schemas.microsoft.com/office/powerpoint/2010/main" val="943520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48DA-3044-4380-1FD1-F4B1BD02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labs vs other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D3AC4-7C98-8AA4-E84B-C55942C6F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VLs are usually highly interactive content, usable at an individual level.</a:t>
            </a:r>
          </a:p>
          <a:p>
            <a:r>
              <a:rPr lang="en-GB" dirty="0"/>
              <a:t>This content needs to be positioned in the curriculum by the teacher, directing the student to perform relevant set of activities.</a:t>
            </a:r>
          </a:p>
          <a:p>
            <a:r>
              <a:rPr lang="en-GB" dirty="0"/>
              <a:t>At the core, VLs are software programs reacting to user inputs/interventions.</a:t>
            </a:r>
          </a:p>
          <a:p>
            <a:r>
              <a:rPr lang="en-GB" dirty="0"/>
              <a:t>Such contents are suitable for active learning pedagogy.</a:t>
            </a:r>
          </a:p>
        </p:txBody>
      </p:sp>
    </p:spTree>
    <p:extLst>
      <p:ext uri="{BB962C8B-B14F-4D97-AF65-F5344CB8AC3E}">
        <p14:creationId xmlns:p14="http://schemas.microsoft.com/office/powerpoint/2010/main" val="155303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5B56-0604-4F55-BB89-717FFCCF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a VL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91CAE-B999-4510-3CBE-EC5ADB999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Core of a VL is a simulator, which is a software program, which mimics the intended behaviour</a:t>
            </a:r>
          </a:p>
          <a:p>
            <a:pPr lvl="1"/>
            <a:r>
              <a:rPr lang="en-GB" dirty="0"/>
              <a:t>Pendulum oscillation obeying the relevant rules of gravity and motion.</a:t>
            </a:r>
          </a:p>
          <a:p>
            <a:r>
              <a:rPr lang="en-GB" dirty="0"/>
              <a:t>Maths lab obeying all applicable maths rules, even for partial answers.</a:t>
            </a:r>
          </a:p>
        </p:txBody>
      </p:sp>
    </p:spTree>
    <p:extLst>
      <p:ext uri="{BB962C8B-B14F-4D97-AF65-F5344CB8AC3E}">
        <p14:creationId xmlns:p14="http://schemas.microsoft.com/office/powerpoint/2010/main" val="282374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9CC5-AF1B-4C3E-AA83-B190AD51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781905"/>
          </a:xfrm>
        </p:spPr>
        <p:txBody>
          <a:bodyPr/>
          <a:lstStyle/>
          <a:p>
            <a:r>
              <a:rPr lang="en-US" dirty="0" err="1"/>
              <a:t>OLabs</a:t>
            </a:r>
            <a:r>
              <a:rPr lang="en-US" dirty="0"/>
              <a:t> – virtual labs for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3EF7-860B-438B-9FC1-56891547F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852"/>
            <a:ext cx="6742814" cy="4740362"/>
          </a:xfrm>
        </p:spPr>
        <p:txBody>
          <a:bodyPr/>
          <a:lstStyle/>
          <a:p>
            <a:r>
              <a:rPr lang="en-US" dirty="0"/>
              <a:t>Over 200 virtual labs covering Science, </a:t>
            </a:r>
            <a:r>
              <a:rPr lang="en-US" dirty="0" err="1"/>
              <a:t>Maths</a:t>
            </a:r>
            <a:r>
              <a:rPr lang="en-US" dirty="0"/>
              <a:t> and English for school students now available.</a:t>
            </a:r>
          </a:p>
          <a:p>
            <a:r>
              <a:rPr lang="en-US" dirty="0"/>
              <a:t>Freely accessible on the web (olabs.edu.in), and through Diksha.</a:t>
            </a:r>
          </a:p>
          <a:p>
            <a:r>
              <a:rPr lang="en-US" dirty="0"/>
              <a:t>Coming: A suite of about 600 more in the next couple of years.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1532CD-98A3-4BE1-A508-E9209C4942B9}"/>
              </a:ext>
            </a:extLst>
          </p:cNvPr>
          <p:cNvSpPr/>
          <p:nvPr/>
        </p:nvSpPr>
        <p:spPr>
          <a:xfrm>
            <a:off x="9250326" y="1562987"/>
            <a:ext cx="1860697" cy="1866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Physics</a:t>
            </a:r>
          </a:p>
          <a:p>
            <a:pPr algn="ctr"/>
            <a:r>
              <a:rPr lang="en-IN" dirty="0"/>
              <a:t>Chemistry</a:t>
            </a:r>
          </a:p>
          <a:p>
            <a:pPr algn="ctr"/>
            <a:r>
              <a:rPr lang="en-IN" dirty="0"/>
              <a:t>Biology</a:t>
            </a:r>
          </a:p>
          <a:p>
            <a:pPr algn="ctr"/>
            <a:r>
              <a:rPr lang="en-IN" dirty="0"/>
              <a:t>Mathematics</a:t>
            </a:r>
          </a:p>
          <a:p>
            <a:pPr algn="ctr"/>
            <a:r>
              <a:rPr lang="en-IN" dirty="0"/>
              <a:t>English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2DE29E-E8A9-AB25-5C89-7B4B10613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92" t="10393" r="20524" b="8818"/>
          <a:stretch/>
        </p:blipFill>
        <p:spPr>
          <a:xfrm>
            <a:off x="7816645" y="3665413"/>
            <a:ext cx="3762378" cy="2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34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816D-CCE2-9029-01ED-2273774A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the eco-system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9CB0E-51CE-7354-3268-750B61CC1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 the simulator, we need….</a:t>
            </a:r>
          </a:p>
          <a:p>
            <a:r>
              <a:rPr lang="en-GB" dirty="0"/>
              <a:t>The theory/reference material corresponding to the lab for easy reference</a:t>
            </a:r>
          </a:p>
          <a:p>
            <a:r>
              <a:rPr lang="en-GB" dirty="0"/>
              <a:t>Instructions on how to perform the lab activity</a:t>
            </a:r>
          </a:p>
          <a:p>
            <a:r>
              <a:rPr lang="en-GB" dirty="0"/>
              <a:t>Help and feedback with respect to the conduct of the lab</a:t>
            </a:r>
          </a:p>
          <a:p>
            <a:r>
              <a:rPr lang="en-GB" dirty="0"/>
              <a:t>Additional reference material</a:t>
            </a:r>
          </a:p>
          <a:p>
            <a:r>
              <a:rPr lang="en-GB" dirty="0"/>
              <a:t>Review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B0065-0877-F82C-E86D-CD3697C8D117}"/>
              </a:ext>
            </a:extLst>
          </p:cNvPr>
          <p:cNvSpPr txBox="1"/>
          <p:nvPr/>
        </p:nvSpPr>
        <p:spPr>
          <a:xfrm>
            <a:off x="8967019" y="4822723"/>
            <a:ext cx="2271252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Simple text editors will suffice for this, along with any diagrams</a:t>
            </a:r>
          </a:p>
        </p:txBody>
      </p:sp>
    </p:spTree>
    <p:extLst>
      <p:ext uri="{BB962C8B-B14F-4D97-AF65-F5344CB8AC3E}">
        <p14:creationId xmlns:p14="http://schemas.microsoft.com/office/powerpoint/2010/main" val="507415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610D-E06B-2869-A947-FFE96A31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B5FDAC-3CB5-7DB8-4BFF-2C46C903C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26833"/>
              </p:ext>
            </p:extLst>
          </p:nvPr>
        </p:nvGraphicFramePr>
        <p:xfrm>
          <a:off x="1088103" y="2224001"/>
          <a:ext cx="2702232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5558">
                  <a:extLst>
                    <a:ext uri="{9D8B030D-6E8A-4147-A177-3AD203B41FA5}">
                      <a16:colId xmlns:a16="http://schemas.microsoft.com/office/drawing/2014/main" val="3794696"/>
                    </a:ext>
                  </a:extLst>
                </a:gridCol>
                <a:gridCol w="675558">
                  <a:extLst>
                    <a:ext uri="{9D8B030D-6E8A-4147-A177-3AD203B41FA5}">
                      <a16:colId xmlns:a16="http://schemas.microsoft.com/office/drawing/2014/main" val="1222958649"/>
                    </a:ext>
                  </a:extLst>
                </a:gridCol>
                <a:gridCol w="675558">
                  <a:extLst>
                    <a:ext uri="{9D8B030D-6E8A-4147-A177-3AD203B41FA5}">
                      <a16:colId xmlns:a16="http://schemas.microsoft.com/office/drawing/2014/main" val="1944901899"/>
                    </a:ext>
                  </a:extLst>
                </a:gridCol>
                <a:gridCol w="675558">
                  <a:extLst>
                    <a:ext uri="{9D8B030D-6E8A-4147-A177-3AD203B41FA5}">
                      <a16:colId xmlns:a16="http://schemas.microsoft.com/office/drawing/2014/main" val="2201797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97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7+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0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------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------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------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------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9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094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AC063D-482B-AE4B-1593-547DC0E4A5D4}"/>
              </a:ext>
            </a:extLst>
          </p:cNvPr>
          <p:cNvSpPr txBox="1"/>
          <p:nvPr/>
        </p:nvSpPr>
        <p:spPr>
          <a:xfrm>
            <a:off x="4218039" y="1681316"/>
            <a:ext cx="914400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carry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A3A38A-74AA-D854-767A-CCEE414BF7DE}"/>
              </a:ext>
            </a:extLst>
          </p:cNvPr>
          <p:cNvCxnSpPr/>
          <p:nvPr/>
        </p:nvCxnSpPr>
        <p:spPr>
          <a:xfrm flipH="1">
            <a:off x="3318387" y="1828800"/>
            <a:ext cx="634181" cy="395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C303F7D-AB1A-8006-4893-A38158F42399}"/>
              </a:ext>
            </a:extLst>
          </p:cNvPr>
          <p:cNvSpPr/>
          <p:nvPr/>
        </p:nvSpPr>
        <p:spPr>
          <a:xfrm>
            <a:off x="8288594" y="3893574"/>
            <a:ext cx="575187" cy="530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88EAB4-6D59-B9EE-6E77-FD97C53CE9D3}"/>
              </a:ext>
            </a:extLst>
          </p:cNvPr>
          <p:cNvCxnSpPr>
            <a:endCxn id="8" idx="0"/>
          </p:cNvCxnSpPr>
          <p:nvPr/>
        </p:nvCxnSpPr>
        <p:spPr>
          <a:xfrm>
            <a:off x="8450826" y="1489587"/>
            <a:ext cx="125362" cy="240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5B3C81-5370-0B1E-6D0A-D2D436094ECF}"/>
              </a:ext>
            </a:extLst>
          </p:cNvPr>
          <p:cNvCxnSpPr>
            <a:stCxn id="8" idx="4"/>
          </p:cNvCxnSpPr>
          <p:nvPr/>
        </p:nvCxnSpPr>
        <p:spPr>
          <a:xfrm>
            <a:off x="8576188" y="4424516"/>
            <a:ext cx="0" cy="53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7156DC9-DADE-0190-94A3-323A6B275D5D}"/>
              </a:ext>
            </a:extLst>
          </p:cNvPr>
          <p:cNvSpPr txBox="1"/>
          <p:nvPr/>
        </p:nvSpPr>
        <p:spPr>
          <a:xfrm>
            <a:off x="8863781" y="4734232"/>
            <a:ext cx="26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663413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DE91-EF83-9143-C8BE-149A76EA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the simulator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50377-FF24-75EE-2443-696A6C2C6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Decide the affordances – parameters which can be changed: material, length, etc</a:t>
            </a:r>
          </a:p>
          <a:p>
            <a:r>
              <a:rPr lang="en-GB" dirty="0"/>
              <a:t>Identify and design the components – visual, behaviour, interfaces.</a:t>
            </a:r>
          </a:p>
          <a:p>
            <a:r>
              <a:rPr lang="en-GB" dirty="0"/>
              <a:t>Design the sequence of steps required.</a:t>
            </a:r>
          </a:p>
          <a:p>
            <a:r>
              <a:rPr lang="en-GB" dirty="0"/>
              <a:t>Design user-intervention and feedback at each stage.</a:t>
            </a:r>
          </a:p>
          <a:p>
            <a:r>
              <a:rPr lang="en-GB" dirty="0"/>
              <a:t>Decide user measurements/observations and support needed for it (scale, protractor, clock, etc)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366A6E-20E4-8368-0F92-CB0E44ECF8BA}"/>
              </a:ext>
            </a:extLst>
          </p:cNvPr>
          <p:cNvSpPr/>
          <p:nvPr/>
        </p:nvSpPr>
        <p:spPr>
          <a:xfrm>
            <a:off x="9188245" y="3057205"/>
            <a:ext cx="1902542" cy="1238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Complex process!</a:t>
            </a:r>
          </a:p>
        </p:txBody>
      </p:sp>
    </p:spTree>
    <p:extLst>
      <p:ext uri="{BB962C8B-B14F-4D97-AF65-F5344CB8AC3E}">
        <p14:creationId xmlns:p14="http://schemas.microsoft.com/office/powerpoint/2010/main" val="3237878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E793-B89E-B15C-52F1-2ED992AC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Options, if you want to 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8970-EABA-951D-5F39-42704DC87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Geogebra</a:t>
            </a:r>
            <a:r>
              <a:rPr lang="en-GB" dirty="0"/>
              <a:t>, Scratch</a:t>
            </a:r>
          </a:p>
          <a:p>
            <a:r>
              <a:rPr lang="en-GB" dirty="0"/>
              <a:t>Both have visual programming mechanism, and hence syntax problems will be less.</a:t>
            </a:r>
          </a:p>
          <a:p>
            <a:r>
              <a:rPr lang="en-GB" dirty="0"/>
              <a:t>Both allow experimenting visually to support tinkering and gradual refinement.</a:t>
            </a:r>
          </a:p>
          <a:p>
            <a:r>
              <a:rPr lang="en-GB" dirty="0"/>
              <a:t>All primitives are pre-defined.</a:t>
            </a:r>
          </a:p>
          <a:p>
            <a:r>
              <a:rPr lang="en-GB" dirty="0"/>
              <a:t>What can be done is limited, in return!</a:t>
            </a:r>
          </a:p>
        </p:txBody>
      </p:sp>
    </p:spTree>
    <p:extLst>
      <p:ext uri="{BB962C8B-B14F-4D97-AF65-F5344CB8AC3E}">
        <p14:creationId xmlns:p14="http://schemas.microsoft.com/office/powerpoint/2010/main" val="348728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7DEC-1C20-3416-FF9F-6EB30D994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Scratch: Quick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CA65B-F683-D40F-3690-5C625C48A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Sprites are the characters which are “alive” on screen.</a:t>
            </a:r>
          </a:p>
          <a:p>
            <a:r>
              <a:rPr lang="en-GB" dirty="0"/>
              <a:t>All other aspects can be put in the background image.</a:t>
            </a:r>
          </a:p>
          <a:p>
            <a:r>
              <a:rPr lang="en-GB" dirty="0"/>
              <a:t>Sprites have one or more costumes:</a:t>
            </a:r>
          </a:p>
          <a:p>
            <a:pPr lvl="1"/>
            <a:r>
              <a:rPr lang="en-GB" dirty="0"/>
              <a:t>Use this to change appearance or perform actions.</a:t>
            </a:r>
          </a:p>
          <a:p>
            <a:r>
              <a:rPr lang="en-GB" dirty="0"/>
              <a:t>Write a program for each sprite: can talk, take input, move, perform calculation, etc.</a:t>
            </a:r>
          </a:p>
          <a:p>
            <a:r>
              <a:rPr lang="en-GB" dirty="0"/>
              <a:t>Multiple sprites to talk to each for coordination using message, or variables.</a:t>
            </a:r>
          </a:p>
        </p:txBody>
      </p:sp>
    </p:spTree>
    <p:extLst>
      <p:ext uri="{BB962C8B-B14F-4D97-AF65-F5344CB8AC3E}">
        <p14:creationId xmlns:p14="http://schemas.microsoft.com/office/powerpoint/2010/main" val="2029296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0F70-F67D-B2E4-9B7F-EBE8CAFC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929" y="2061825"/>
            <a:ext cx="10515600" cy="881149"/>
          </a:xfrm>
        </p:spPr>
        <p:txBody>
          <a:bodyPr/>
          <a:lstStyle/>
          <a:p>
            <a:r>
              <a:rPr lang="en-GB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597150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ECEA-A3C2-4ADF-AB5B-A3807BE6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22EB5-EF95-466F-9C50-AE296FB51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4852"/>
            <a:ext cx="10967977" cy="5087388"/>
          </a:xfrm>
        </p:spPr>
        <p:txBody>
          <a:bodyPr>
            <a:normAutofit/>
          </a:bodyPr>
          <a:lstStyle/>
          <a:p>
            <a:r>
              <a:rPr lang="en-US" sz="3200" dirty="0"/>
              <a:t>Evaluation of labs</a:t>
            </a:r>
          </a:p>
          <a:p>
            <a:r>
              <a:rPr lang="en-US" sz="3200" dirty="0"/>
              <a:t>Proper and timely guidance in the lab</a:t>
            </a:r>
          </a:p>
          <a:p>
            <a:r>
              <a:rPr lang="en-US" sz="3200" dirty="0"/>
              <a:t>Collaboration</a:t>
            </a:r>
          </a:p>
          <a:p>
            <a:r>
              <a:rPr lang="en-US" sz="3200" dirty="0"/>
              <a:t>Immersive experience</a:t>
            </a:r>
          </a:p>
          <a:p>
            <a:r>
              <a:rPr lang="en-US" sz="3200" dirty="0"/>
              <a:t>Retaining interest</a:t>
            </a:r>
          </a:p>
          <a:p>
            <a:r>
              <a:rPr lang="en-US" sz="3200" dirty="0"/>
              <a:t>Non-science subjects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9069D1-311B-4690-B9F4-623377650438}"/>
              </a:ext>
            </a:extLst>
          </p:cNvPr>
          <p:cNvSpPr/>
          <p:nvPr/>
        </p:nvSpPr>
        <p:spPr>
          <a:xfrm>
            <a:off x="6673932" y="3728852"/>
            <a:ext cx="4044225" cy="2046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These are being explored in further labs.</a:t>
            </a:r>
          </a:p>
        </p:txBody>
      </p:sp>
    </p:spTree>
    <p:extLst>
      <p:ext uri="{BB962C8B-B14F-4D97-AF65-F5344CB8AC3E}">
        <p14:creationId xmlns:p14="http://schemas.microsoft.com/office/powerpoint/2010/main" val="152105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743F-3EE1-4E3D-88F3-D1734C79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in the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B76B4-D750-4A58-A8FF-B8E9043A8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Modelling labs for automated guidance is hard.</a:t>
            </a:r>
          </a:p>
          <a:p>
            <a:r>
              <a:rPr lang="en-US" dirty="0"/>
              <a:t>Having a physical teacher around is expensive, not feasible.</a:t>
            </a:r>
          </a:p>
          <a:p>
            <a:r>
              <a:rPr lang="en-US" dirty="0"/>
              <a:t>Need to look at</a:t>
            </a:r>
          </a:p>
          <a:p>
            <a:pPr lvl="1"/>
            <a:r>
              <a:rPr lang="en-US" dirty="0"/>
              <a:t>Guided lab (an agent advising appropriately depending on student activity)</a:t>
            </a:r>
          </a:p>
          <a:p>
            <a:pPr lvl="1"/>
            <a:r>
              <a:rPr lang="en-US" dirty="0"/>
              <a:t>Peer lab (two or more students in the lab at the same time, with provision to converse)</a:t>
            </a:r>
          </a:p>
          <a:p>
            <a:r>
              <a:rPr lang="en-US" dirty="0"/>
              <a:t>Currently in </a:t>
            </a:r>
            <a:r>
              <a:rPr lang="en-US" dirty="0" err="1"/>
              <a:t>Olabs</a:t>
            </a:r>
            <a:r>
              <a:rPr lang="en-US" dirty="0"/>
              <a:t>, we have a procedure tab and animation tab for help.</a:t>
            </a:r>
          </a:p>
        </p:txBody>
      </p:sp>
    </p:spTree>
    <p:extLst>
      <p:ext uri="{BB962C8B-B14F-4D97-AF65-F5344CB8AC3E}">
        <p14:creationId xmlns:p14="http://schemas.microsoft.com/office/powerpoint/2010/main" val="2756030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340A-289B-4815-9DE3-5F18710B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user(age)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D9A86-84AC-4CCA-9B3D-A09026199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Mouse to manipulate everything in the lab…</a:t>
            </a:r>
          </a:p>
          <a:p>
            <a:pPr lvl="1"/>
            <a:r>
              <a:rPr lang="en-US" dirty="0"/>
              <a:t>Provide more realistic and natural manipulators?</a:t>
            </a:r>
          </a:p>
          <a:p>
            <a:r>
              <a:rPr lang="en-US" dirty="0"/>
              <a:t>Gesture: turn the knob of the burner.</a:t>
            </a:r>
          </a:p>
          <a:p>
            <a:r>
              <a:rPr lang="en-US" dirty="0"/>
              <a:t>Speech</a:t>
            </a:r>
          </a:p>
          <a:p>
            <a:r>
              <a:rPr lang="en-US" dirty="0"/>
              <a:t>Haptic devices – two-way user interface</a:t>
            </a:r>
          </a:p>
          <a:p>
            <a:pPr lvl="1"/>
            <a:r>
              <a:rPr lang="en-US" dirty="0"/>
              <a:t>can help feel pressure, etc.</a:t>
            </a:r>
          </a:p>
        </p:txBody>
      </p:sp>
    </p:spTree>
    <p:extLst>
      <p:ext uri="{BB962C8B-B14F-4D97-AF65-F5344CB8AC3E}">
        <p14:creationId xmlns:p14="http://schemas.microsoft.com/office/powerpoint/2010/main" val="1787258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1F05-4058-4AD5-9245-D463E2E8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Retaining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5D8C9-A194-45AB-8F72-F244459C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Gamification is a known technique to bring elements of a game to non-game environments.</a:t>
            </a:r>
          </a:p>
          <a:p>
            <a:r>
              <a:rPr lang="en-US" dirty="0"/>
              <a:t>Help maintain a degree of ‘flow’ for the user.</a:t>
            </a:r>
          </a:p>
          <a:p>
            <a:r>
              <a:rPr lang="en-US" dirty="0"/>
              <a:t>Gamify virtual labs</a:t>
            </a:r>
          </a:p>
          <a:p>
            <a:pPr lvl="1"/>
            <a:r>
              <a:rPr lang="en-US" dirty="0"/>
              <a:t>Structural</a:t>
            </a:r>
          </a:p>
          <a:p>
            <a:pPr lvl="1"/>
            <a:r>
              <a:rPr lang="en-US" dirty="0"/>
              <a:t>Content</a:t>
            </a:r>
          </a:p>
          <a:p>
            <a:r>
              <a:rPr lang="en-US" dirty="0"/>
              <a:t>Provide a competitive environment for students to compete in scoring points and badges.</a:t>
            </a:r>
          </a:p>
          <a:p>
            <a:r>
              <a:rPr lang="en-US" dirty="0"/>
              <a:t>Accumulate records over time to build a portfolio.</a:t>
            </a:r>
          </a:p>
        </p:txBody>
      </p:sp>
    </p:spTree>
    <p:extLst>
      <p:ext uri="{BB962C8B-B14F-4D97-AF65-F5344CB8AC3E}">
        <p14:creationId xmlns:p14="http://schemas.microsoft.com/office/powerpoint/2010/main" val="324284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26FEE8-9DA2-4205-81D0-787405EF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2761527" cy="2458463"/>
          </a:xfrm>
        </p:spPr>
        <p:txBody>
          <a:bodyPr>
            <a:normAutofit/>
          </a:bodyPr>
          <a:lstStyle/>
          <a:p>
            <a:r>
              <a:rPr lang="en-US" dirty="0"/>
              <a:t>Landing </a:t>
            </a:r>
            <a:br>
              <a:rPr lang="en-US" dirty="0"/>
            </a:br>
            <a:r>
              <a:rPr lang="en-US" dirty="0"/>
              <a:t>page of </a:t>
            </a:r>
            <a:br>
              <a:rPr lang="en-US" dirty="0"/>
            </a:br>
            <a:r>
              <a:rPr lang="en-US" dirty="0" err="1"/>
              <a:t>OLabs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626F6-DC15-4E1D-8311-D4AC006D2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7" t="7090" r="19494" b="11730"/>
          <a:stretch/>
        </p:blipFill>
        <p:spPr>
          <a:xfrm>
            <a:off x="4514127" y="398878"/>
            <a:ext cx="7477246" cy="556742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B9DBB97-9CB8-AD75-97E0-6EB3222927BF}"/>
              </a:ext>
            </a:extLst>
          </p:cNvPr>
          <p:cNvSpPr/>
          <p:nvPr/>
        </p:nvSpPr>
        <p:spPr>
          <a:xfrm>
            <a:off x="736270" y="3429000"/>
            <a:ext cx="2863457" cy="162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On Diksha, the labs will also be linked to the subject/topic directly.</a:t>
            </a:r>
          </a:p>
        </p:txBody>
      </p:sp>
    </p:spTree>
    <p:extLst>
      <p:ext uri="{BB962C8B-B14F-4D97-AF65-F5344CB8AC3E}">
        <p14:creationId xmlns:p14="http://schemas.microsoft.com/office/powerpoint/2010/main" val="3021329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806D-92D2-45A0-B8A6-25386F0D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Non-science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1FE4A-CE57-4FA1-ADE7-39C5E5357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Mathematics</a:t>
            </a:r>
          </a:p>
          <a:p>
            <a:r>
              <a:rPr lang="en-US" dirty="0"/>
              <a:t>Languages</a:t>
            </a:r>
          </a:p>
          <a:p>
            <a:r>
              <a:rPr lang="en-US" dirty="0"/>
              <a:t>Social sciences</a:t>
            </a:r>
          </a:p>
          <a:p>
            <a:endParaRPr lang="en-US" dirty="0"/>
          </a:p>
          <a:p>
            <a:r>
              <a:rPr lang="en-US" dirty="0"/>
              <a:t>No real concept of a lab in these.</a:t>
            </a:r>
          </a:p>
          <a:p>
            <a:r>
              <a:rPr lang="en-US" dirty="0"/>
              <a:t>Creating a lab environment could be useful.</a:t>
            </a:r>
          </a:p>
        </p:txBody>
      </p:sp>
    </p:spTree>
    <p:extLst>
      <p:ext uri="{BB962C8B-B14F-4D97-AF65-F5344CB8AC3E}">
        <p14:creationId xmlns:p14="http://schemas.microsoft.com/office/powerpoint/2010/main" val="901440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11BE07-B0C0-42E3-BB99-D3AF7C0228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Thank you….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DC601D-CBE4-4F4B-BF04-590C896FF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M Sasikumar, CDAC Mumbai</a:t>
            </a:r>
          </a:p>
          <a:p>
            <a:r>
              <a:rPr lang="en-IN" dirty="0"/>
              <a:t>sasi@cdac.in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DDAFC3-98DD-4529-8B87-0B98D1DF48FD}"/>
              </a:ext>
            </a:extLst>
          </p:cNvPr>
          <p:cNvSpPr/>
          <p:nvPr/>
        </p:nvSpPr>
        <p:spPr>
          <a:xfrm>
            <a:off x="317565" y="5248935"/>
            <a:ext cx="3935392" cy="650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</a:t>
            </a:r>
            <a:r>
              <a:rPr lang="en-US" dirty="0" err="1"/>
              <a:t>OLabs</a:t>
            </a:r>
            <a:r>
              <a:rPr lang="en-US" dirty="0"/>
              <a:t> at</a:t>
            </a:r>
          </a:p>
          <a:p>
            <a:pPr algn="ctr"/>
            <a:r>
              <a:rPr lang="en-US" dirty="0"/>
              <a:t>www.olabs.edu.in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9AD6B-8FC6-4207-BADA-415394D46B59}"/>
              </a:ext>
            </a:extLst>
          </p:cNvPr>
          <p:cNvSpPr/>
          <p:nvPr/>
        </p:nvSpPr>
        <p:spPr>
          <a:xfrm>
            <a:off x="7402749" y="5248934"/>
            <a:ext cx="4308081" cy="650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</a:t>
            </a:r>
            <a:r>
              <a:rPr lang="en-US" dirty="0" err="1"/>
              <a:t>OLabs</a:t>
            </a:r>
            <a:r>
              <a:rPr lang="en-US" dirty="0"/>
              <a:t> page at</a:t>
            </a:r>
          </a:p>
          <a:p>
            <a:pPr algn="ctr"/>
            <a:r>
              <a:rPr lang="en-US" dirty="0"/>
              <a:t>https://www.facebook.com/onlinelabs/</a:t>
            </a:r>
          </a:p>
        </p:txBody>
      </p:sp>
    </p:spTree>
    <p:extLst>
      <p:ext uri="{BB962C8B-B14F-4D97-AF65-F5344CB8AC3E}">
        <p14:creationId xmlns:p14="http://schemas.microsoft.com/office/powerpoint/2010/main" val="1678627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F3D09-C41E-4DEC-92F2-8F58E2FB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Immersive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E48B2-78D1-4533-8A27-B4EC81865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lab is in the screen only.</a:t>
            </a:r>
          </a:p>
          <a:p>
            <a:r>
              <a:rPr lang="en-US" dirty="0"/>
              <a:t>A lab environment can be provided by putting the student in a virtual world and navigating.</a:t>
            </a:r>
          </a:p>
          <a:p>
            <a:r>
              <a:rPr lang="en-US" dirty="0"/>
              <a:t>Or a virtual reality headset to provide a more immersive experience…</a:t>
            </a:r>
          </a:p>
          <a:p>
            <a:pPr lvl="1"/>
            <a:r>
              <a:rPr lang="en-US" dirty="0"/>
              <a:t>Sense the direction of view to simulate a 3-D perspective. </a:t>
            </a:r>
          </a:p>
        </p:txBody>
      </p:sp>
    </p:spTree>
    <p:extLst>
      <p:ext uri="{BB962C8B-B14F-4D97-AF65-F5344CB8AC3E}">
        <p14:creationId xmlns:p14="http://schemas.microsoft.com/office/powerpoint/2010/main" val="107829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C165-33C7-4032-B7B2-6AE68AFA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 in education…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31AC5-9518-4AAF-A83C-EFC6966FA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852"/>
            <a:ext cx="10515600" cy="4911972"/>
          </a:xfrm>
        </p:spPr>
        <p:txBody>
          <a:bodyPr>
            <a:normAutofit/>
          </a:bodyPr>
          <a:lstStyle/>
          <a:p>
            <a:r>
              <a:rPr lang="en-US" sz="3200" dirty="0"/>
              <a:t>Laboratories recognized as important devices in the learning process:</a:t>
            </a:r>
          </a:p>
          <a:p>
            <a:pPr lvl="1"/>
            <a:r>
              <a:rPr lang="en-US" sz="2800" dirty="0"/>
              <a:t>Hands on feel of the lessons learned.</a:t>
            </a:r>
          </a:p>
          <a:p>
            <a:pPr lvl="1"/>
            <a:r>
              <a:rPr lang="en-US" sz="2800" dirty="0"/>
              <a:t>Connecting the theory to the real-life.</a:t>
            </a:r>
          </a:p>
          <a:p>
            <a:pPr lvl="1"/>
            <a:r>
              <a:rPr lang="en-US" sz="2800" dirty="0"/>
              <a:t>Focus on experiment as a key paradigm in science.</a:t>
            </a:r>
          </a:p>
          <a:p>
            <a:pPr lvl="1"/>
            <a:r>
              <a:rPr lang="en-US" sz="2800" dirty="0"/>
              <a:t>Better internalization of the content</a:t>
            </a:r>
          </a:p>
          <a:p>
            <a:pPr lvl="2"/>
            <a:r>
              <a:rPr lang="en-US" sz="2400" dirty="0"/>
              <a:t>Tell me, I will forget;</a:t>
            </a:r>
          </a:p>
          <a:p>
            <a:pPr lvl="2"/>
            <a:r>
              <a:rPr lang="en-US" sz="2400" dirty="0"/>
              <a:t>Show me, I may remember;</a:t>
            </a:r>
          </a:p>
          <a:p>
            <a:pPr lvl="2"/>
            <a:r>
              <a:rPr lang="en-US" sz="2400" dirty="0"/>
              <a:t>Involve me, I will understand.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2DBEAC-453C-4F44-11C9-DC6967CB674C}"/>
              </a:ext>
            </a:extLst>
          </p:cNvPr>
          <p:cNvSpPr/>
          <p:nvPr/>
        </p:nvSpPr>
        <p:spPr>
          <a:xfrm>
            <a:off x="8372104" y="4560125"/>
            <a:ext cx="3218213" cy="150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398643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5BC6-6950-475E-AD19-F6E4069E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3AAEE-5D2D-4065-844C-2F648A4F5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Cost and space requirements for physical infrastructure and </a:t>
            </a:r>
            <a:r>
              <a:rPr lang="en-US" dirty="0" err="1"/>
              <a:t>equipments</a:t>
            </a:r>
            <a:r>
              <a:rPr lang="en-US" dirty="0"/>
              <a:t>.</a:t>
            </a:r>
          </a:p>
          <a:p>
            <a:r>
              <a:rPr lang="en-US" dirty="0"/>
              <a:t>Cost of raw material.</a:t>
            </a:r>
          </a:p>
          <a:p>
            <a:r>
              <a:rPr lang="en-US" dirty="0"/>
              <a:t>Limited access, that too often in group mode.</a:t>
            </a:r>
          </a:p>
          <a:p>
            <a:r>
              <a:rPr lang="en-US" dirty="0"/>
              <a:t>Support for </a:t>
            </a:r>
            <a:r>
              <a:rPr lang="en-US" dirty="0" err="1"/>
              <a:t>divyang</a:t>
            </a:r>
            <a:r>
              <a:rPr lang="en-US" dirty="0"/>
              <a:t> students?</a:t>
            </a:r>
          </a:p>
          <a:p>
            <a:r>
              <a:rPr lang="en-US" dirty="0"/>
              <a:t>Not all activities amenable to physical labs:</a:t>
            </a:r>
          </a:p>
          <a:p>
            <a:pPr lvl="1"/>
            <a:r>
              <a:rPr lang="en-US" i="1" dirty="0"/>
              <a:t>Pendulum with gravity change</a:t>
            </a:r>
          </a:p>
          <a:p>
            <a:pPr lvl="1"/>
            <a:r>
              <a:rPr lang="en-US" i="1" dirty="0"/>
              <a:t>Dangerous reactions</a:t>
            </a:r>
          </a:p>
          <a:p>
            <a:pPr lvl="1"/>
            <a:r>
              <a:rPr lang="en-IN" i="1" dirty="0"/>
              <a:t>Time-taking tasks and very fast paced phenomena</a:t>
            </a:r>
          </a:p>
        </p:txBody>
      </p:sp>
    </p:spTree>
    <p:extLst>
      <p:ext uri="{BB962C8B-B14F-4D97-AF65-F5344CB8AC3E}">
        <p14:creationId xmlns:p14="http://schemas.microsoft.com/office/powerpoint/2010/main" val="93377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F76B1-6B29-4C96-9BBA-7D6190C9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 dirty="0"/>
              <a:t>Virtual labs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8F05D1-8E54-435B-90F0-50431F2D3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584319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722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2EA6-8A8A-4A06-B73C-20C4E06C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BE5C6-F15E-4E46-9983-1DA194513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4852"/>
            <a:ext cx="8699339" cy="47403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Aka simulation labs (e.g. </a:t>
            </a:r>
            <a:r>
              <a:rPr lang="en-US" dirty="0" err="1"/>
              <a:t>OLabs</a:t>
            </a:r>
            <a:r>
              <a:rPr lang="en-US" dirty="0"/>
              <a:t>).</a:t>
            </a:r>
          </a:p>
          <a:p>
            <a:r>
              <a:rPr lang="en-US" dirty="0"/>
              <a:t>Unconstrained availability; trivial cost once developed.</a:t>
            </a:r>
          </a:p>
          <a:p>
            <a:pPr lvl="1"/>
            <a:r>
              <a:rPr lang="en-US" dirty="0"/>
              <a:t>Development cost can be high!</a:t>
            </a:r>
          </a:p>
          <a:p>
            <a:r>
              <a:rPr lang="en-US" dirty="0"/>
              <a:t>Simulations </a:t>
            </a:r>
            <a:r>
              <a:rPr lang="en-US" dirty="0">
                <a:solidFill>
                  <a:schemeClr val="accent1"/>
                </a:solidFill>
              </a:rPr>
              <a:t>attempt to </a:t>
            </a:r>
            <a:r>
              <a:rPr lang="en-US" dirty="0"/>
              <a:t>mimic the reality – but not actually the reality</a:t>
            </a:r>
          </a:p>
          <a:p>
            <a:pPr lvl="1"/>
            <a:r>
              <a:rPr lang="en-US" dirty="0"/>
              <a:t>There are boundaries ignored (spring’s linearity region)</a:t>
            </a:r>
          </a:p>
          <a:p>
            <a:pPr lvl="1"/>
            <a:r>
              <a:rPr lang="en-US" dirty="0"/>
              <a:t>Simplifications introduced</a:t>
            </a:r>
          </a:p>
          <a:p>
            <a:pPr lvl="1"/>
            <a:r>
              <a:rPr lang="en-US" dirty="0"/>
              <a:t>Can manipulate the timescale (slow down very fast reactions, speed up the very slow)</a:t>
            </a:r>
          </a:p>
          <a:p>
            <a:pPr lvl="1"/>
            <a:r>
              <a:rPr lang="en-US" dirty="0"/>
              <a:t>There are also new opportunities (pendulum in Moon or Jupiter)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F2EA8F-517C-488F-A80E-082E8900B90D}"/>
              </a:ext>
            </a:extLst>
          </p:cNvPr>
          <p:cNvSpPr/>
          <p:nvPr/>
        </p:nvSpPr>
        <p:spPr>
          <a:xfrm>
            <a:off x="9653285" y="1564268"/>
            <a:ext cx="2337122" cy="2210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Can be a very powerful instructional device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338AEA-5719-8028-376E-D149C72151DB}"/>
              </a:ext>
            </a:extLst>
          </p:cNvPr>
          <p:cNvSpPr/>
          <p:nvPr/>
        </p:nvSpPr>
        <p:spPr>
          <a:xfrm>
            <a:off x="9040729" y="4940710"/>
            <a:ext cx="2949678" cy="1705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/>
              <a:t>See as amplifiers, not replacements!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428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8FB8E-3176-48D9-A534-2018CDB0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 dirty="0"/>
              <a:t>Adopting virtual labs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9F48E5-66C8-4A86-B677-6D46D2E1F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938153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732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2454A-D491-4C29-BD43-CCC7C91D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Eco-system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24D8BE-A337-4B17-A86D-366539F06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370276"/>
              </p:ext>
            </p:extLst>
          </p:nvPr>
        </p:nvGraphicFramePr>
        <p:xfrm>
          <a:off x="838200" y="1404938"/>
          <a:ext cx="10515600" cy="474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5477665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1C2831"/>
      </a:dk2>
      <a:lt2>
        <a:srgbClr val="F0F3F1"/>
      </a:lt2>
      <a:accent1>
        <a:srgbClr val="E729D3"/>
      </a:accent1>
      <a:accent2>
        <a:srgbClr val="9917D5"/>
      </a:accent2>
      <a:accent3>
        <a:srgbClr val="5C29E7"/>
      </a:accent3>
      <a:accent4>
        <a:srgbClr val="2842D8"/>
      </a:accent4>
      <a:accent5>
        <a:srgbClr val="2994E7"/>
      </a:accent5>
      <a:accent6>
        <a:srgbClr val="15BFC2"/>
      </a:accent6>
      <a:hlink>
        <a:srgbClr val="3F72BF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1634</Words>
  <Application>Microsoft Office PowerPoint</Application>
  <PresentationFormat>Widescreen</PresentationFormat>
  <Paragraphs>229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Avenir Next LT Pro</vt:lpstr>
      <vt:lpstr>AvenirNext LT Pro Medium</vt:lpstr>
      <vt:lpstr>Calibri</vt:lpstr>
      <vt:lpstr>BlockprintVTI</vt:lpstr>
      <vt:lpstr>Virtual labs: Concept to Usage</vt:lpstr>
      <vt:lpstr>OLabs – virtual labs for schools</vt:lpstr>
      <vt:lpstr>Landing  page of  OLabs</vt:lpstr>
      <vt:lpstr>Labs in education…</vt:lpstr>
      <vt:lpstr>But….</vt:lpstr>
      <vt:lpstr>Virtual labs</vt:lpstr>
      <vt:lpstr>Virtual labs</vt:lpstr>
      <vt:lpstr>Adopting virtual labs</vt:lpstr>
      <vt:lpstr>Eco-system</vt:lpstr>
      <vt:lpstr>OLabs: A view of a lab</vt:lpstr>
      <vt:lpstr>OLabs Ready to Use</vt:lpstr>
      <vt:lpstr>Usage mode-1</vt:lpstr>
      <vt:lpstr>Usage mode-2</vt:lpstr>
      <vt:lpstr>Usage mode-3</vt:lpstr>
      <vt:lpstr>Usage mode-4</vt:lpstr>
      <vt:lpstr>Usage mode-5</vt:lpstr>
      <vt:lpstr>Lab specific affordances</vt:lpstr>
      <vt:lpstr>Virtual labs vs other content</vt:lpstr>
      <vt:lpstr>Building a VL</vt:lpstr>
      <vt:lpstr>Building the eco-system</vt:lpstr>
      <vt:lpstr>Maths</vt:lpstr>
      <vt:lpstr>Building the simulator</vt:lpstr>
      <vt:lpstr>Options, if you want to try</vt:lpstr>
      <vt:lpstr>Scratch: Quick Intro</vt:lpstr>
      <vt:lpstr>Demo</vt:lpstr>
      <vt:lpstr>Challenges ahead</vt:lpstr>
      <vt:lpstr>Guidance in the lab</vt:lpstr>
      <vt:lpstr>Improved user(age) experience</vt:lpstr>
      <vt:lpstr>Retaining interest</vt:lpstr>
      <vt:lpstr>Non-science subjects</vt:lpstr>
      <vt:lpstr>Thank you….</vt:lpstr>
      <vt:lpstr>Immersive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Reinventing virtual labs: Olabs experience</dc:title>
  <dc:creator>Sasi Kumar</dc:creator>
  <cp:lastModifiedBy>Sasi Kumar</cp:lastModifiedBy>
  <cp:revision>25</cp:revision>
  <dcterms:created xsi:type="dcterms:W3CDTF">2021-10-06T04:38:07Z</dcterms:created>
  <dcterms:modified xsi:type="dcterms:W3CDTF">2022-11-14T10:10:04Z</dcterms:modified>
</cp:coreProperties>
</file>